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343" r:id="rId4"/>
    <p:sldId id="271" r:id="rId5"/>
    <p:sldId id="285" r:id="rId6"/>
    <p:sldId id="275" r:id="rId7"/>
    <p:sldId id="342" r:id="rId8"/>
    <p:sldId id="331" r:id="rId9"/>
    <p:sldId id="320" r:id="rId10"/>
    <p:sldId id="339" r:id="rId11"/>
    <p:sldId id="338" r:id="rId12"/>
    <p:sldId id="341" r:id="rId13"/>
    <p:sldId id="344" r:id="rId14"/>
    <p:sldId id="340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3333"/>
    <a:srgbClr val="FFA333"/>
    <a:srgbClr val="99FFDD"/>
    <a:srgbClr val="4BA6FF"/>
    <a:srgbClr val="E4B3E4"/>
    <a:srgbClr val="BDE0EB"/>
    <a:srgbClr val="9AFFDE"/>
    <a:srgbClr val="47478D"/>
    <a:srgbClr val="9FD8FB"/>
    <a:srgbClr val="B4C2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5" autoAdjust="0"/>
    <p:restoredTop sz="95380" autoAdjust="0"/>
  </p:normalViewPr>
  <p:slideViewPr>
    <p:cSldViewPr snapToGrid="0">
      <p:cViewPr>
        <p:scale>
          <a:sx n="140" d="100"/>
          <a:sy n="140" d="100"/>
        </p:scale>
        <p:origin x="102" y="-336"/>
      </p:cViewPr>
      <p:guideLst>
        <p:guide orient="horz" pos="22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-25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1155A-8B9B-4938-9C39-7F2968C15032}" type="datetimeFigureOut">
              <a:rPr lang="en-US" smtClean="0"/>
              <a:pPr/>
              <a:t>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94473-8AB4-4979-9F22-1843695141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67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94473-8AB4-4979-9F22-18436951416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36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096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870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5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ADCD31-4659-4B56-8612-7440AD03FA3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39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6985A5-EDD9-49E9-B088-D5593BCABA4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75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6985A5-EDD9-49E9-B088-D5593BCABA4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85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60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80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139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141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DD2DB6-BA2F-4892-958C-D0E1814490B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695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metabolon.com/" TargetMode="Externa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tx1"/>
            </a:gs>
            <a:gs pos="6000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BE131F-353B-434A-9589-06456ECB33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0" y="0"/>
            <a:ext cx="79502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128574-2482-C043-822D-753531DC38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17" y="5843147"/>
            <a:ext cx="2302933" cy="4295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D43EA8-D4B2-5441-BEB3-D59EAE17EE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79" y="0"/>
            <a:ext cx="7946521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93956"/>
            <a:ext cx="8229600" cy="487362"/>
          </a:xfrm>
        </p:spPr>
        <p:txBody>
          <a:bodyPr>
            <a:normAutofit/>
          </a:bodyPr>
          <a:lstStyle>
            <a:lvl1pPr algn="l">
              <a:defRPr lang="en-US" sz="2900" b="1" kern="1200" baseline="0" dirty="0" smtClean="0">
                <a:solidFill>
                  <a:schemeClr val="tx2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2523F-83A6-4046-8298-E967CA82B1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770" y="189714"/>
            <a:ext cx="380059" cy="2743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6E34EB-5277-4D44-8F3C-1D7732C4CE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79" y="0"/>
            <a:ext cx="7946521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93956"/>
            <a:ext cx="8229600" cy="487362"/>
          </a:xfrm>
        </p:spPr>
        <p:txBody>
          <a:bodyPr>
            <a:normAutofit/>
          </a:bodyPr>
          <a:lstStyle>
            <a:lvl1pPr algn="l">
              <a:defRPr lang="en-US" sz="2900" b="1" kern="1200" baseline="0" dirty="0" smtClean="0">
                <a:solidFill>
                  <a:schemeClr val="tx2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DC7452-C888-E148-A136-1C4C987FC7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770" y="189714"/>
            <a:ext cx="380059" cy="2743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370EE7-B533-8B4F-9158-30201A7BF5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79" y="0"/>
            <a:ext cx="7946521" cy="6858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DA12CD-DCA6-9047-8C7B-9ED902DE0C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770" y="189714"/>
            <a:ext cx="380059" cy="2743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46870"/>
            <a:ext cx="8229600" cy="1200329"/>
          </a:xfrm>
          <a:solidFill>
            <a:schemeClr val="accent6"/>
          </a:solidFill>
        </p:spPr>
        <p:txBody>
          <a:bodyPr>
            <a:sp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307"/>
            <a:ext cx="8229600" cy="487362"/>
          </a:xfrm>
        </p:spPr>
        <p:txBody>
          <a:bodyPr>
            <a:normAutofit/>
          </a:bodyPr>
          <a:lstStyle>
            <a:lvl1pPr algn="l">
              <a:defRPr lang="en-US" sz="2900" b="1" kern="1200" baseline="0" dirty="0" smtClean="0">
                <a:solidFill>
                  <a:schemeClr val="tx2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471267-A7F0-7947-8342-9BF9A6155A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770" y="189714"/>
            <a:ext cx="38005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3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- Thank You Slide">
    <p:bg>
      <p:bgPr>
        <a:gradFill>
          <a:gsLst>
            <a:gs pos="0">
              <a:schemeClr val="tx1"/>
            </a:gs>
            <a:gs pos="6000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605E183-4FA1-D846-9342-A82087220E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0" y="0"/>
            <a:ext cx="79502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D323747-10D8-D747-A6BC-2330CC69F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355" y="682925"/>
            <a:ext cx="8254104" cy="969043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800" b="1" spc="-15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9021AA8-DCA2-F14E-8875-A424FC87B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355" y="1694998"/>
            <a:ext cx="8254104" cy="184665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E00232-0233-4348-80C8-35705A1AC8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67" y="4725713"/>
            <a:ext cx="3073000" cy="5731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2B5157-C1D0-EF42-BF77-945E6839E1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67" y="5460205"/>
            <a:ext cx="2711789" cy="1693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CF10A25-85FB-E348-8F79-8667F80225EE}"/>
              </a:ext>
            </a:extLst>
          </p:cNvPr>
          <p:cNvSpPr txBox="1"/>
          <p:nvPr userDrawn="1"/>
        </p:nvSpPr>
        <p:spPr>
          <a:xfrm>
            <a:off x="381896" y="5947397"/>
            <a:ext cx="2280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617 Davis Drive, Suite 100</a:t>
            </a:r>
            <a:br>
              <a:rPr lang="en-US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Morrisville, NC 27560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AFCA9D-C326-5F4D-85CE-F65843B63F47}"/>
              </a:ext>
            </a:extLst>
          </p:cNvPr>
          <p:cNvSpPr txBox="1"/>
          <p:nvPr userDrawn="1"/>
        </p:nvSpPr>
        <p:spPr>
          <a:xfrm>
            <a:off x="2869015" y="5947397"/>
            <a:ext cx="1928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1" dirty="0" err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phone</a:t>
            </a:r>
            <a:r>
              <a:rPr lang="hr-HR" sz="12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hr-HR" sz="1200" b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(</a:t>
            </a:r>
            <a:r>
              <a:rPr lang="hr-HR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919)</a:t>
            </a:r>
            <a:r>
              <a:rPr lang="hr-HR" sz="1200" baseline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hr-HR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572-1711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fax </a:t>
            </a:r>
            <a:r>
              <a:rPr lang="hr-HR" sz="1200" b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(</a:t>
            </a:r>
            <a:r>
              <a:rPr lang="hr-HR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919)</a:t>
            </a:r>
            <a:r>
              <a:rPr lang="hr-HR" sz="1200" baseline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hr-HR" sz="12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572-1721</a:t>
            </a:r>
            <a:endParaRPr lang="en-US" sz="12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4E6E47-0168-C84A-821A-B55704C931F3}"/>
              </a:ext>
            </a:extLst>
          </p:cNvPr>
          <p:cNvSpPr txBox="1"/>
          <p:nvPr userDrawn="1"/>
        </p:nvSpPr>
        <p:spPr>
          <a:xfrm>
            <a:off x="5004270" y="5904367"/>
            <a:ext cx="2509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accent6"/>
                </a:solidFill>
                <a:latin typeface="Montserrat" charset="0"/>
                <a:ea typeface="Montserrat" charset="0"/>
                <a:cs typeface="Montserrat" charset="0"/>
                <a:hlinkClick r:id="rId5"/>
              </a:rPr>
              <a:t>www.metabolon.com</a:t>
            </a:r>
            <a:endParaRPr lang="en-US" sz="1200" b="1" dirty="0">
              <a:solidFill>
                <a:schemeClr val="accent6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4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0D62520C-6070-49E2-B459-CDB0BDCBA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emf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0988" y="4719918"/>
            <a:ext cx="81025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Washington University School of Medicine</a:t>
            </a:r>
          </a:p>
          <a:p>
            <a:pPr eaLnBrk="0" hangingPunct="0">
              <a:defRPr/>
            </a:pPr>
            <a:r>
              <a:rPr lang="en-US" sz="2000" dirty="0" err="1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Cyrielle</a:t>
            </a:r>
            <a: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 Billon, PhD</a:t>
            </a:r>
          </a:p>
          <a:p>
            <a:pPr eaLnBrk="0" hangingPunct="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WASH-02-20VW+</a:t>
            </a:r>
            <a:b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</a:br>
            <a: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January 29, 2021</a:t>
            </a:r>
          </a:p>
          <a:p>
            <a:pPr eaLnBrk="0" hangingPunct="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dist="38100" sx="1000" sy="1000" algn="tl">
                    <a:srgbClr val="C0C0C0"/>
                  </a:outerShdw>
                </a:effectLst>
                <a:latin typeface="Montserrat" pitchFamily="2" charset="77"/>
              </a:rPr>
              <a:t>James Sollome, PhD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10988" y="1640540"/>
            <a:ext cx="8171374" cy="2709517"/>
          </a:xfrm>
          <a:prstGeom prst="rect">
            <a:avLst/>
          </a:prstGeom>
          <a:effectLst>
            <a:outerShdw dist="35921" sx="1000" sy="1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4500" b="1" dirty="0">
                <a:solidFill>
                  <a:schemeClr val="bg1"/>
                </a:solidFill>
                <a:latin typeface="Montserrat"/>
              </a:rPr>
              <a:t>Analysis of Effects of ERR Agonist in Mouse Heart Post Pressure Overload</a:t>
            </a:r>
            <a:r>
              <a:rPr lang="en-US" dirty="0"/>
              <a:t>.</a:t>
            </a:r>
          </a:p>
          <a:p>
            <a:endParaRPr lang="en-US" sz="4500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E37134E8-AC7D-474B-B55D-F0DFA44F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918" y="-31085"/>
            <a:ext cx="8132318" cy="487362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Differences </a:t>
            </a:r>
            <a:r>
              <a:rPr lang="en-US" sz="2200" dirty="0"/>
              <a:t>Histidine and Lysine </a:t>
            </a:r>
            <a:r>
              <a:rPr lang="en-US" sz="2200" dirty="0">
                <a:solidFill>
                  <a:schemeClr val="tx2"/>
                </a:solidFill>
              </a:rPr>
              <a:t>Metabolism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73A8B3-E79C-4CE1-8FAC-95C986F7E492}"/>
              </a:ext>
            </a:extLst>
          </p:cNvPr>
          <p:cNvGrpSpPr/>
          <p:nvPr/>
        </p:nvGrpSpPr>
        <p:grpSpPr>
          <a:xfrm>
            <a:off x="17037" y="317381"/>
            <a:ext cx="9109926" cy="6156150"/>
            <a:chOff x="17037" y="259354"/>
            <a:chExt cx="9109926" cy="615615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E59AD75-D8D7-4AED-8FEB-6FA7DA5165FF}"/>
                </a:ext>
              </a:extLst>
            </p:cNvPr>
            <p:cNvSpPr/>
            <p:nvPr/>
          </p:nvSpPr>
          <p:spPr>
            <a:xfrm>
              <a:off x="2391397" y="259354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5A02175-3A1F-45F9-B9D5-EC7B5A6A10B1}"/>
                </a:ext>
              </a:extLst>
            </p:cNvPr>
            <p:cNvSpPr/>
            <p:nvPr/>
          </p:nvSpPr>
          <p:spPr>
            <a:xfrm>
              <a:off x="852318" y="3510109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F29411D-83D4-430D-9D47-CAA042020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7" y="3879442"/>
              <a:ext cx="2577411" cy="253606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05755DE-16B5-4A42-A3FF-36632330F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7" y="593511"/>
              <a:ext cx="5475768" cy="291659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96A20A1-969F-4C19-B634-0B0FB2143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18280" y="3879441"/>
              <a:ext cx="3408683" cy="1761447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287D599-3F1D-48F5-9D02-714D96941694}"/>
                </a:ext>
              </a:extLst>
            </p:cNvPr>
            <p:cNvSpPr/>
            <p:nvPr/>
          </p:nvSpPr>
          <p:spPr>
            <a:xfrm>
              <a:off x="7071574" y="2849269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A367A43-68D2-4CAB-9B46-B8FAF282DCC6}"/>
                </a:ext>
              </a:extLst>
            </p:cNvPr>
            <p:cNvSpPr/>
            <p:nvPr/>
          </p:nvSpPr>
          <p:spPr>
            <a:xfrm>
              <a:off x="3648573" y="5990167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4463F95-066C-49B9-B7F9-7FC7E0F26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94448" y="3778942"/>
              <a:ext cx="3123832" cy="22280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0F125D4-FAAD-4C9B-A12F-66033C99D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67300" y="665870"/>
              <a:ext cx="3408683" cy="2128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00647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E37134E8-AC7D-474B-B55D-F0DFA44F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841" y="0"/>
            <a:ext cx="8132318" cy="487362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Differences in Arginine &amp; Polyamine Metabolites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ABA7FF-D483-420D-9C81-0CB0F16B2AFE}"/>
              </a:ext>
            </a:extLst>
          </p:cNvPr>
          <p:cNvGrpSpPr/>
          <p:nvPr/>
        </p:nvGrpSpPr>
        <p:grpSpPr>
          <a:xfrm>
            <a:off x="0" y="422535"/>
            <a:ext cx="9144000" cy="5849729"/>
            <a:chOff x="0" y="422535"/>
            <a:chExt cx="9144000" cy="584972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6B19801-2964-474F-8FDA-3F321E0C20EA}"/>
                </a:ext>
              </a:extLst>
            </p:cNvPr>
            <p:cNvSpPr/>
            <p:nvPr/>
          </p:nvSpPr>
          <p:spPr>
            <a:xfrm>
              <a:off x="2286128" y="422535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9135589-5118-460F-80B5-45CFF0DB01DF}"/>
                </a:ext>
              </a:extLst>
            </p:cNvPr>
            <p:cNvSpPr/>
            <p:nvPr/>
          </p:nvSpPr>
          <p:spPr>
            <a:xfrm>
              <a:off x="1087785" y="3714145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1AE60B1-ACD3-4F4D-98B5-2E4DA09FB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70402"/>
              <a:ext cx="5587838" cy="281752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D9F41B4-0281-452B-AA93-B09F3A5AD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" y="4083478"/>
              <a:ext cx="2766347" cy="180774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B99A878-4CE8-43B8-BB19-C6DE2DB03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37475" y="667588"/>
              <a:ext cx="3506525" cy="253383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6BB217-D00F-49C7-9B7A-EB5160EC35CB}"/>
                </a:ext>
              </a:extLst>
            </p:cNvPr>
            <p:cNvSpPr/>
            <p:nvPr/>
          </p:nvSpPr>
          <p:spPr>
            <a:xfrm>
              <a:off x="7160975" y="5886495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7C35BB1-05EC-432D-9474-6CBE6E03EB3E}"/>
                </a:ext>
              </a:extLst>
            </p:cNvPr>
            <p:cNvSpPr/>
            <p:nvPr/>
          </p:nvSpPr>
          <p:spPr>
            <a:xfrm>
              <a:off x="3820880" y="5902932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8DE5C1E-8CFD-49B9-845C-AB80648A7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93918" y="3870971"/>
              <a:ext cx="2942883" cy="2098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DBBC87E-7481-4CC7-B25A-D5472D04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64371" y="3798031"/>
              <a:ext cx="3379629" cy="2110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610254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C295-0E5B-4BCB-9FA1-AB96562AB6D0}"/>
              </a:ext>
            </a:extLst>
          </p:cNvPr>
          <p:cNvSpPr txBox="1">
            <a:spLocks/>
          </p:cNvSpPr>
          <p:nvPr/>
        </p:nvSpPr>
        <p:spPr>
          <a:xfrm>
            <a:off x="121355" y="20827"/>
            <a:ext cx="8132318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900" b="1" kern="1200" baseline="0" dirty="0" smtClean="0">
                <a:solidFill>
                  <a:schemeClr val="tx2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sz="2200" dirty="0"/>
              <a:t>Differences in Lipid Metabolism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C9B7FDE-8932-43D8-9376-F2B7EF6CE77A}"/>
              </a:ext>
            </a:extLst>
          </p:cNvPr>
          <p:cNvGrpSpPr/>
          <p:nvPr/>
        </p:nvGrpSpPr>
        <p:grpSpPr>
          <a:xfrm>
            <a:off x="0" y="395165"/>
            <a:ext cx="9144000" cy="6462835"/>
            <a:chOff x="0" y="374338"/>
            <a:chExt cx="9144000" cy="64628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E77C179-2B02-4AAA-B1E9-25D3FB12E5A1}"/>
                </a:ext>
              </a:extLst>
            </p:cNvPr>
            <p:cNvSpPr/>
            <p:nvPr/>
          </p:nvSpPr>
          <p:spPr>
            <a:xfrm>
              <a:off x="2390989" y="374338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BCFF928-913D-40F1-BA87-ACA3AA47B514}"/>
                </a:ext>
              </a:extLst>
            </p:cNvPr>
            <p:cNvSpPr/>
            <p:nvPr/>
          </p:nvSpPr>
          <p:spPr>
            <a:xfrm>
              <a:off x="1046406" y="4294316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89A67D-3E1E-474E-80AA-8086CF0C5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635241"/>
              <a:ext cx="2970188" cy="22019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8565B7D-5102-489C-923A-066C82316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71833" y="508189"/>
              <a:ext cx="3072167" cy="261041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0F7C22E-2BA1-40E1-BC55-89211E82E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707546"/>
              <a:ext cx="5797560" cy="3594487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CDD352-1320-4958-BFEC-8E7AF7ADFBC8}"/>
                </a:ext>
              </a:extLst>
            </p:cNvPr>
            <p:cNvSpPr/>
            <p:nvPr/>
          </p:nvSpPr>
          <p:spPr>
            <a:xfrm>
              <a:off x="7132762" y="6394642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60BF2C9-FD41-4F2B-9102-1D5F36341673}"/>
                </a:ext>
              </a:extLst>
            </p:cNvPr>
            <p:cNvSpPr/>
            <p:nvPr/>
          </p:nvSpPr>
          <p:spPr>
            <a:xfrm>
              <a:off x="4035893" y="6362308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F399A0E-AF81-4350-A3B9-2E6FE36E3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97560" y="4218303"/>
              <a:ext cx="3346440" cy="2089854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BE82D61-DA9F-40CB-B7D6-362F31B3C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70188" y="4439937"/>
              <a:ext cx="2827372" cy="2016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13721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2DC15F09-7259-44E9-B320-532242291AB6}"/>
              </a:ext>
            </a:extLst>
          </p:cNvPr>
          <p:cNvSpPr txBox="1">
            <a:spLocks/>
          </p:cNvSpPr>
          <p:nvPr/>
        </p:nvSpPr>
        <p:spPr>
          <a:xfrm>
            <a:off x="124288" y="0"/>
            <a:ext cx="8132318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900" b="1" kern="1200" baseline="0" dirty="0" smtClean="0">
                <a:solidFill>
                  <a:schemeClr val="tx2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sz="2200" dirty="0"/>
              <a:t>Differences in Fatty Acid Metabolism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9A4AFD-D907-4B94-A3CE-08706E5FA448}"/>
              </a:ext>
            </a:extLst>
          </p:cNvPr>
          <p:cNvGrpSpPr/>
          <p:nvPr/>
        </p:nvGrpSpPr>
        <p:grpSpPr>
          <a:xfrm>
            <a:off x="0" y="361162"/>
            <a:ext cx="9214796" cy="6161784"/>
            <a:chOff x="0" y="391550"/>
            <a:chExt cx="9214796" cy="616178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5A02175-3A1F-45F9-B9D5-EC7B5A6A10B1}"/>
                </a:ext>
              </a:extLst>
            </p:cNvPr>
            <p:cNvSpPr/>
            <p:nvPr/>
          </p:nvSpPr>
          <p:spPr>
            <a:xfrm>
              <a:off x="817862" y="4201066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1E72C68-A8B1-45B7-9BE6-DBF54A01C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0881"/>
              <a:ext cx="5633136" cy="329621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85302A-06C1-4082-A52C-D57EFD3AB5F7}"/>
                </a:ext>
              </a:extLst>
            </p:cNvPr>
            <p:cNvSpPr/>
            <p:nvPr/>
          </p:nvSpPr>
          <p:spPr>
            <a:xfrm>
              <a:off x="2309610" y="391550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89BF0AC-0338-4CAE-8B8D-4EDEA65A7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52" y="4549791"/>
              <a:ext cx="2780193" cy="153642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9D080F3-D6C5-452E-8661-A213A1EFD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9588" y="982231"/>
              <a:ext cx="3545208" cy="2068038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6A5713B-73BE-44F7-942D-09B2F06A55B3}"/>
                </a:ext>
              </a:extLst>
            </p:cNvPr>
            <p:cNvSpPr/>
            <p:nvPr/>
          </p:nvSpPr>
          <p:spPr>
            <a:xfrm>
              <a:off x="7077551" y="6184002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E03D01-16FE-41B9-BC06-80B3A4B3961D}"/>
                </a:ext>
              </a:extLst>
            </p:cNvPr>
            <p:cNvSpPr/>
            <p:nvPr/>
          </p:nvSpPr>
          <p:spPr>
            <a:xfrm>
              <a:off x="3893696" y="6143308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92B3D6-D8BF-4DAF-A485-C6AAA0097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87369" y="4201066"/>
              <a:ext cx="2780193" cy="198293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9BCDBCC-43A5-4EDF-B354-111D8F803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69588" y="3954596"/>
              <a:ext cx="3545208" cy="2213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1781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E37134E8-AC7D-474B-B55D-F0DFA44F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54" y="0"/>
            <a:ext cx="8132318" cy="487362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Differences in Oxidative Stress Metabolites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770592-7980-4F74-A008-0EE8D2D2BFE9}"/>
              </a:ext>
            </a:extLst>
          </p:cNvPr>
          <p:cNvGrpSpPr/>
          <p:nvPr/>
        </p:nvGrpSpPr>
        <p:grpSpPr>
          <a:xfrm>
            <a:off x="0" y="373590"/>
            <a:ext cx="9144000" cy="6412311"/>
            <a:chOff x="0" y="373590"/>
            <a:chExt cx="9144000" cy="641231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308E72E-E406-440C-8A33-F02530ABB406}"/>
                </a:ext>
              </a:extLst>
            </p:cNvPr>
            <p:cNvSpPr/>
            <p:nvPr/>
          </p:nvSpPr>
          <p:spPr>
            <a:xfrm>
              <a:off x="2349491" y="373590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BBF882D-0F58-40C1-B029-36AC5BC97EE2}"/>
                </a:ext>
              </a:extLst>
            </p:cNvPr>
            <p:cNvSpPr/>
            <p:nvPr/>
          </p:nvSpPr>
          <p:spPr>
            <a:xfrm>
              <a:off x="1065493" y="4217234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05B4EF2-CC94-40AE-86B4-1B451AC11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73" y="4539191"/>
              <a:ext cx="2986658" cy="173739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0017AE7-E511-466B-8866-1E9899357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82751"/>
              <a:ext cx="5560828" cy="346682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60576E-454F-4CCE-9B82-EF9164146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42087" y="3078273"/>
              <a:ext cx="2414747" cy="370762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C411DE-926F-4BFC-AB83-5CF135EBC72C}"/>
                </a:ext>
              </a:extLst>
            </p:cNvPr>
            <p:cNvSpPr/>
            <p:nvPr/>
          </p:nvSpPr>
          <p:spPr>
            <a:xfrm>
              <a:off x="6980952" y="2708941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07F01C6-2317-4622-904F-82CCECA8CA65}"/>
                </a:ext>
              </a:extLst>
            </p:cNvPr>
            <p:cNvSpPr/>
            <p:nvPr/>
          </p:nvSpPr>
          <p:spPr>
            <a:xfrm>
              <a:off x="4023505" y="6336663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E27188-97B9-40F9-8F4E-E6C7AC68C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1475" y="4312109"/>
              <a:ext cx="2922783" cy="208463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E256353-BAA6-47A7-A055-0FD48BE23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20721" y="568735"/>
              <a:ext cx="3523279" cy="22002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904507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525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noProof="0" dirty="0">
                <a:solidFill>
                  <a:schemeClr val="tx2"/>
                </a:solidFill>
              </a:rPr>
              <a:t>Study Overview</a:t>
            </a:r>
            <a:endParaRPr kumimoji="0" lang="en-US" sz="30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803" y="2462537"/>
            <a:ext cx="1805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accent6">
                    <a:lumMod val="90000"/>
                  </a:schemeClr>
                </a:solidFill>
                <a:latin typeface="Montserrat" pitchFamily="2" charset="77"/>
              </a:rPr>
              <a:t>Study Design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2803" y="781872"/>
            <a:ext cx="211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90000"/>
                  </a:schemeClr>
                </a:solidFill>
                <a:latin typeface="Montserrat" pitchFamily="2" charset="77"/>
              </a:rPr>
              <a:t>Study Objective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0992" y="1148924"/>
            <a:ext cx="7382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goal of this study was to evaluate the metabolic effect of ERR agonists in mouse heart post pressure overload and in skeletal muscle.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8A96172-33CB-4A02-BAEA-921CB53BA7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177754"/>
              </p:ext>
            </p:extLst>
          </p:nvPr>
        </p:nvGraphicFramePr>
        <p:xfrm>
          <a:off x="969769" y="3017646"/>
          <a:ext cx="6925464" cy="2080661"/>
        </p:xfrm>
        <a:graphic>
          <a:graphicData uri="http://schemas.openxmlformats.org/drawingml/2006/table">
            <a:tbl>
              <a:tblPr firstRow="1" firstCol="1" bandRow="1"/>
              <a:tblGrid>
                <a:gridCol w="1328386">
                  <a:extLst>
                    <a:ext uri="{9D8B030D-6E8A-4147-A177-3AD203B41FA5}">
                      <a16:colId xmlns:a16="http://schemas.microsoft.com/office/drawing/2014/main" val="1092871507"/>
                    </a:ext>
                  </a:extLst>
                </a:gridCol>
                <a:gridCol w="683669">
                  <a:extLst>
                    <a:ext uri="{9D8B030D-6E8A-4147-A177-3AD203B41FA5}">
                      <a16:colId xmlns:a16="http://schemas.microsoft.com/office/drawing/2014/main" val="1468220952"/>
                    </a:ext>
                  </a:extLst>
                </a:gridCol>
                <a:gridCol w="3027704">
                  <a:extLst>
                    <a:ext uri="{9D8B030D-6E8A-4147-A177-3AD203B41FA5}">
                      <a16:colId xmlns:a16="http://schemas.microsoft.com/office/drawing/2014/main" val="1856117408"/>
                    </a:ext>
                  </a:extLst>
                </a:gridCol>
                <a:gridCol w="932810">
                  <a:extLst>
                    <a:ext uri="{9D8B030D-6E8A-4147-A177-3AD203B41FA5}">
                      <a16:colId xmlns:a16="http://schemas.microsoft.com/office/drawing/2014/main" val="3711750568"/>
                    </a:ext>
                  </a:extLst>
                </a:gridCol>
                <a:gridCol w="952895">
                  <a:extLst>
                    <a:ext uri="{9D8B030D-6E8A-4147-A177-3AD203B41FA5}">
                      <a16:colId xmlns:a16="http://schemas.microsoft.com/office/drawing/2014/main" val="3505194626"/>
                    </a:ext>
                  </a:extLst>
                </a:gridCol>
              </a:tblGrid>
              <a:tr h="186891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Group Name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Cohort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104490"/>
                  </a:ext>
                </a:extLst>
              </a:tr>
              <a:tr h="3051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Muscle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787304"/>
                  </a:ext>
                </a:extLst>
              </a:tr>
              <a:tr h="2148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Vehicle Sham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vehicle, sham surgery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175661"/>
                  </a:ext>
                </a:extLst>
              </a:tr>
              <a:tr h="2194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Vehicle TAC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D38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vehicle, TAC surgery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0647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SLU915 Sham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D38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SLU915, sham surgery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392972"/>
                  </a:ext>
                </a:extLst>
              </a:tr>
              <a:tr h="2274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SLU915 TAC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D38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SLU915, TAC surgery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214292"/>
                  </a:ext>
                </a:extLst>
              </a:tr>
              <a:tr h="1953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D38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WT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7837635"/>
                  </a:ext>
                </a:extLst>
              </a:tr>
              <a:tr h="1065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klf15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D38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Heart tissue klf19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673344"/>
                  </a:ext>
                </a:extLst>
              </a:tr>
              <a:tr h="1385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Vehicle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Mouse quadricep Vehicle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71075"/>
                  </a:ext>
                </a:extLst>
              </a:tr>
              <a:tr h="1385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SLU-PP-332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Mouse quadricep SLU-PP-332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3973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D2368C0-802B-4122-9E57-ABDA0A30723F}"/>
              </a:ext>
            </a:extLst>
          </p:cNvPr>
          <p:cNvSpPr txBox="1"/>
          <p:nvPr/>
        </p:nvSpPr>
        <p:spPr>
          <a:xfrm>
            <a:off x="1085481" y="5262225"/>
            <a:ext cx="6701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*Note that 1 sample (Client ID: FB06212574) belonging to the SLU915 TAC group was excluded from the analysis due to it having a low response during data collection. 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4028" y="127124"/>
            <a:ext cx="8229600" cy="487362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chemeClr val="tx2"/>
                </a:solidFill>
              </a:rPr>
              <a:t>Statistical Summary (Heart)</a:t>
            </a:r>
          </a:p>
        </p:txBody>
      </p:sp>
      <p:sp>
        <p:nvSpPr>
          <p:cNvPr id="9" name="Rectangle 8"/>
          <p:cNvSpPr/>
          <p:nvPr/>
        </p:nvSpPr>
        <p:spPr>
          <a:xfrm>
            <a:off x="1855036" y="6094740"/>
            <a:ext cx="5433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 total of </a:t>
            </a:r>
            <a:r>
              <a:rPr lang="en-US" sz="1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787</a:t>
            </a:r>
            <a:r>
              <a:rPr lang="en-US" sz="1400" b="1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named and </a:t>
            </a:r>
            <a:r>
              <a:rPr lang="en-US" sz="1400" b="1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unnamed biochemicals in </a:t>
            </a:r>
            <a:r>
              <a:rPr lang="en-US" sz="1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Mouse Heart Tissue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19D4B7-4787-4A1D-8877-506930E9A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701" y="645874"/>
            <a:ext cx="3004253" cy="18581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FFA646-8645-4448-AD69-0C8A06FDAE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981" y="4530263"/>
            <a:ext cx="7089965" cy="14263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27DAF4-4132-49AE-85E2-C57A45ABF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299" y="2588764"/>
            <a:ext cx="7511327" cy="185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75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>
                <a:solidFill>
                  <a:schemeClr val="tx2"/>
                </a:solidFill>
              </a:rPr>
              <a:t>Statistical Summary (Skeletal Muscle)</a:t>
            </a:r>
          </a:p>
        </p:txBody>
      </p:sp>
      <p:sp>
        <p:nvSpPr>
          <p:cNvPr id="9" name="Rectangle 8"/>
          <p:cNvSpPr/>
          <p:nvPr/>
        </p:nvSpPr>
        <p:spPr>
          <a:xfrm>
            <a:off x="1855036" y="5855899"/>
            <a:ext cx="5433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 total of </a:t>
            </a:r>
            <a:r>
              <a:rPr lang="en-US" sz="1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663</a:t>
            </a:r>
            <a:r>
              <a:rPr lang="en-US" sz="1400" b="1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named and </a:t>
            </a:r>
            <a:r>
              <a:rPr lang="en-US" sz="1400" b="1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r>
              <a:rPr lang="en-US" sz="1400" i="1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unnamed biochemicals in </a:t>
            </a:r>
            <a:r>
              <a:rPr lang="en-US" sz="14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Mouse Quadricep Tissue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237C40-E9EF-46B5-B9FA-D77714417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515" y="1893811"/>
            <a:ext cx="3862970" cy="23814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BC4249-4949-49D8-A51E-52278D2EA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97" y="1588792"/>
            <a:ext cx="5160746" cy="3680415"/>
          </a:xfrm>
          <a:prstGeom prst="rect">
            <a:avLst/>
          </a:prstGeom>
        </p:spPr>
      </p:pic>
      <p:sp>
        <p:nvSpPr>
          <p:cNvPr id="41" name="Title 4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Data Display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24" name="Group 32">
            <a:extLst>
              <a:ext uri="{FF2B5EF4-FFF2-40B4-BE49-F238E27FC236}">
                <a16:creationId xmlns:a16="http://schemas.microsoft.com/office/drawing/2014/main" id="{1B8303C4-4EFA-4355-B7B0-63EAEBB7BC2F}"/>
              </a:ext>
            </a:extLst>
          </p:cNvPr>
          <p:cNvGrpSpPr/>
          <p:nvPr/>
        </p:nvGrpSpPr>
        <p:grpSpPr>
          <a:xfrm>
            <a:off x="1719292" y="1588792"/>
            <a:ext cx="2139156" cy="4026490"/>
            <a:chOff x="2664068" y="1583709"/>
            <a:chExt cx="2953424" cy="4026490"/>
          </a:xfrm>
        </p:grpSpPr>
        <p:sp>
          <p:nvSpPr>
            <p:cNvPr id="25" name="Text Box 6">
              <a:extLst>
                <a:ext uri="{FF2B5EF4-FFF2-40B4-BE49-F238E27FC236}">
                  <a16:creationId xmlns:a16="http://schemas.microsoft.com/office/drawing/2014/main" id="{844780FB-B234-4414-B966-6BA221FDB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3751" y="1583709"/>
              <a:ext cx="267405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4D4D4D"/>
                  </a:solidFill>
                  <a:cs typeface="Arial" pitchFamily="34" charset="0"/>
                </a:rPr>
                <a:t>Metabolite Name</a:t>
              </a:r>
              <a:endParaRPr lang="en-US" b="1" i="1" dirty="0">
                <a:solidFill>
                  <a:srgbClr val="4D4D4D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 Box 4">
              <a:extLst>
                <a:ext uri="{FF2B5EF4-FFF2-40B4-BE49-F238E27FC236}">
                  <a16:creationId xmlns:a16="http://schemas.microsoft.com/office/drawing/2014/main" id="{6234519A-C378-40C4-A8C7-5A3A23042E4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664068" y="5240867"/>
              <a:ext cx="29534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4D4D4D"/>
                  </a:solidFill>
                  <a:cs typeface="Arial" pitchFamily="34" charset="0"/>
                </a:rPr>
                <a:t>Group</a:t>
              </a:r>
              <a:endParaRPr lang="en-US" sz="1400" b="1" i="1" dirty="0">
                <a:solidFill>
                  <a:srgbClr val="4D4D4D"/>
                </a:solidFill>
                <a:cs typeface="Arial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7C08E3-46E8-4744-A238-60072230F567}"/>
              </a:ext>
            </a:extLst>
          </p:cNvPr>
          <p:cNvGrpSpPr/>
          <p:nvPr/>
        </p:nvGrpSpPr>
        <p:grpSpPr>
          <a:xfrm>
            <a:off x="5410200" y="1295400"/>
            <a:ext cx="2981326" cy="3950550"/>
            <a:chOff x="5410200" y="1295400"/>
            <a:chExt cx="2981326" cy="3950550"/>
          </a:xfrm>
        </p:grpSpPr>
        <p:grpSp>
          <p:nvGrpSpPr>
            <p:cNvPr id="29" name="Group 32">
              <a:extLst>
                <a:ext uri="{FF2B5EF4-FFF2-40B4-BE49-F238E27FC236}">
                  <a16:creationId xmlns:a16="http://schemas.microsoft.com/office/drawing/2014/main" id="{702A7F57-67E4-470D-8820-FB619734C1E3}"/>
                </a:ext>
              </a:extLst>
            </p:cNvPr>
            <p:cNvGrpSpPr/>
            <p:nvPr/>
          </p:nvGrpSpPr>
          <p:grpSpPr>
            <a:xfrm>
              <a:off x="5410200" y="1295400"/>
              <a:ext cx="2981326" cy="3950550"/>
              <a:chOff x="5811343" y="-464020"/>
              <a:chExt cx="2499687" cy="395055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B07D999-3F6A-4210-B245-AA0190FC9EA8}"/>
                  </a:ext>
                </a:extLst>
              </p:cNvPr>
              <p:cNvSpPr/>
              <p:nvPr/>
            </p:nvSpPr>
            <p:spPr>
              <a:xfrm>
                <a:off x="5811343" y="-120630"/>
                <a:ext cx="2499687" cy="360716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 Box 6">
                <a:extLst>
                  <a:ext uri="{FF2B5EF4-FFF2-40B4-BE49-F238E27FC236}">
                    <a16:creationId xmlns:a16="http://schemas.microsoft.com/office/drawing/2014/main" id="{F84C0FE5-7D92-4FFD-8CA0-2D24DD0321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31295" y="-464020"/>
                <a:ext cx="173277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i="1" dirty="0">
                    <a:solidFill>
                      <a:srgbClr val="4D4D4D"/>
                    </a:solidFill>
                    <a:cs typeface="Arial" pitchFamily="34" charset="0"/>
                  </a:rPr>
                  <a:t>Box Plot Legend</a:t>
                </a:r>
              </a:p>
            </p:txBody>
          </p:sp>
        </p:grp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800030F6-9499-430D-B779-18D137A993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68080" y="1744984"/>
              <a:ext cx="1282706" cy="3361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" name="Rectangle 112">
            <a:extLst>
              <a:ext uri="{FF2B5EF4-FFF2-40B4-BE49-F238E27FC236}">
                <a16:creationId xmlns:a16="http://schemas.microsoft.com/office/drawing/2014/main" id="{044D6C35-2773-4526-9092-038A936C6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2681910"/>
            <a:ext cx="152400" cy="152400"/>
          </a:xfrm>
          <a:prstGeom prst="rect">
            <a:avLst/>
          </a:prstGeom>
          <a:solidFill>
            <a:srgbClr val="ADD8E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34" name="Rectangle 114">
            <a:extLst>
              <a:ext uri="{FF2B5EF4-FFF2-40B4-BE49-F238E27FC236}">
                <a16:creationId xmlns:a16="http://schemas.microsoft.com/office/drawing/2014/main" id="{142E48AE-6E52-4AF2-B2B4-5B7360D70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8890" y="2690299"/>
            <a:ext cx="790281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Vehicle Sham</a:t>
            </a:r>
          </a:p>
        </p:txBody>
      </p:sp>
      <p:sp>
        <p:nvSpPr>
          <p:cNvPr id="35" name="Rectangle 112">
            <a:extLst>
              <a:ext uri="{FF2B5EF4-FFF2-40B4-BE49-F238E27FC236}">
                <a16:creationId xmlns:a16="http://schemas.microsoft.com/office/drawing/2014/main" id="{5F07509C-95C9-4F07-8422-86687A688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2946539"/>
            <a:ext cx="152400" cy="152400"/>
          </a:xfrm>
          <a:prstGeom prst="rect">
            <a:avLst/>
          </a:prstGeom>
          <a:solidFill>
            <a:srgbClr val="7FFF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36" name="Rectangle 114">
            <a:extLst>
              <a:ext uri="{FF2B5EF4-FFF2-40B4-BE49-F238E27FC236}">
                <a16:creationId xmlns:a16="http://schemas.microsoft.com/office/drawing/2014/main" id="{00903AFE-265B-4983-A5C0-B2C81580C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03" y="2976300"/>
            <a:ext cx="708527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Vehicle TAC</a:t>
            </a:r>
          </a:p>
        </p:txBody>
      </p:sp>
      <p:sp>
        <p:nvSpPr>
          <p:cNvPr id="18" name="Rectangle 112">
            <a:extLst>
              <a:ext uri="{FF2B5EF4-FFF2-40B4-BE49-F238E27FC236}">
                <a16:creationId xmlns:a16="http://schemas.microsoft.com/office/drawing/2014/main" id="{FB353D40-B0AD-44AE-A1F8-BA4566D99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3228628"/>
            <a:ext cx="152400" cy="152400"/>
          </a:xfrm>
          <a:prstGeom prst="rect">
            <a:avLst/>
          </a:prstGeom>
          <a:solidFill>
            <a:srgbClr val="1E9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19" name="Rectangle 114">
            <a:extLst>
              <a:ext uri="{FF2B5EF4-FFF2-40B4-BE49-F238E27FC236}">
                <a16:creationId xmlns:a16="http://schemas.microsoft.com/office/drawing/2014/main" id="{C79612BE-A741-4F65-9C23-7043D5777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8890" y="3237017"/>
            <a:ext cx="811119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SLU915 Sham</a:t>
            </a:r>
          </a:p>
        </p:txBody>
      </p:sp>
      <p:sp>
        <p:nvSpPr>
          <p:cNvPr id="20" name="Rectangle 112">
            <a:extLst>
              <a:ext uri="{FF2B5EF4-FFF2-40B4-BE49-F238E27FC236}">
                <a16:creationId xmlns:a16="http://schemas.microsoft.com/office/drawing/2014/main" id="{62E8ADE8-8FB4-4F84-A935-F7F310BF5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3493257"/>
            <a:ext cx="152400" cy="152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21" name="Rectangle 114">
            <a:extLst>
              <a:ext uri="{FF2B5EF4-FFF2-40B4-BE49-F238E27FC236}">
                <a16:creationId xmlns:a16="http://schemas.microsoft.com/office/drawing/2014/main" id="{42071BD0-2472-4929-96BC-502EF0745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03" y="3523018"/>
            <a:ext cx="729367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SLU915 TAC</a:t>
            </a:r>
          </a:p>
        </p:txBody>
      </p:sp>
      <p:sp>
        <p:nvSpPr>
          <p:cNvPr id="22" name="Rectangle 112">
            <a:extLst>
              <a:ext uri="{FF2B5EF4-FFF2-40B4-BE49-F238E27FC236}">
                <a16:creationId xmlns:a16="http://schemas.microsoft.com/office/drawing/2014/main" id="{3F3CEF88-4A00-41CD-B2B5-C971CFF2B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3762021"/>
            <a:ext cx="152400" cy="1524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23" name="Rectangle 114">
            <a:extLst>
              <a:ext uri="{FF2B5EF4-FFF2-40B4-BE49-F238E27FC236}">
                <a16:creationId xmlns:a16="http://schemas.microsoft.com/office/drawing/2014/main" id="{D8A8BE76-C280-4A6A-9510-2C19E9B53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8890" y="3770410"/>
            <a:ext cx="134652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 err="1">
                <a:solidFill>
                  <a:srgbClr val="4D4D4D"/>
                </a:solidFill>
                <a:latin typeface="+mn-lt"/>
              </a:rPr>
              <a:t>wt</a:t>
            </a:r>
            <a:endParaRPr lang="en-US" altLang="en-US" sz="950" b="1" i="1" dirty="0">
              <a:solidFill>
                <a:srgbClr val="4D4D4D"/>
              </a:solidFill>
              <a:latin typeface="+mn-lt"/>
            </a:endParaRPr>
          </a:p>
        </p:txBody>
      </p:sp>
      <p:sp>
        <p:nvSpPr>
          <p:cNvPr id="26" name="Rectangle 112">
            <a:extLst>
              <a:ext uri="{FF2B5EF4-FFF2-40B4-BE49-F238E27FC236}">
                <a16:creationId xmlns:a16="http://schemas.microsoft.com/office/drawing/2014/main" id="{3A972458-5BD6-49AE-89E3-1968622CA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4026650"/>
            <a:ext cx="152400" cy="152400"/>
          </a:xfrm>
          <a:prstGeom prst="rect">
            <a:avLst/>
          </a:prstGeom>
          <a:solidFill>
            <a:srgbClr val="8B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37" name="Rectangle 114">
            <a:extLst>
              <a:ext uri="{FF2B5EF4-FFF2-40B4-BE49-F238E27FC236}">
                <a16:creationId xmlns:a16="http://schemas.microsoft.com/office/drawing/2014/main" id="{6AF1FC7C-37FF-42A0-98B5-F1D140033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03" y="4056411"/>
            <a:ext cx="275717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klf15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D9EE2F3-EF33-4133-9B46-D3C45AB1A435}"/>
              </a:ext>
            </a:extLst>
          </p:cNvPr>
          <p:cNvSpPr/>
          <p:nvPr/>
        </p:nvSpPr>
        <p:spPr>
          <a:xfrm>
            <a:off x="2324323" y="1269194"/>
            <a:ext cx="13393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289810625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384996-8251-421F-97D1-A3E0F9A4D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93" y="1198021"/>
            <a:ext cx="4476150" cy="4455000"/>
          </a:xfrm>
          <a:prstGeom prst="rect">
            <a:avLst/>
          </a:prstGeom>
        </p:spPr>
      </p:pic>
      <p:sp>
        <p:nvSpPr>
          <p:cNvPr id="41" name="Title 4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Data Display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24" name="Group 32">
            <a:extLst>
              <a:ext uri="{FF2B5EF4-FFF2-40B4-BE49-F238E27FC236}">
                <a16:creationId xmlns:a16="http://schemas.microsoft.com/office/drawing/2014/main" id="{1B8303C4-4EFA-4355-B7B0-63EAEBB7BC2F}"/>
              </a:ext>
            </a:extLst>
          </p:cNvPr>
          <p:cNvGrpSpPr/>
          <p:nvPr/>
        </p:nvGrpSpPr>
        <p:grpSpPr>
          <a:xfrm>
            <a:off x="2231606" y="1106582"/>
            <a:ext cx="2139156" cy="4829502"/>
            <a:chOff x="3371394" y="1101499"/>
            <a:chExt cx="2953424" cy="4829502"/>
          </a:xfrm>
        </p:grpSpPr>
        <p:sp>
          <p:nvSpPr>
            <p:cNvPr id="25" name="Text Box 6">
              <a:extLst>
                <a:ext uri="{FF2B5EF4-FFF2-40B4-BE49-F238E27FC236}">
                  <a16:creationId xmlns:a16="http://schemas.microsoft.com/office/drawing/2014/main" id="{844780FB-B234-4414-B966-6BA221FDB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1077" y="1101499"/>
              <a:ext cx="267405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4D4D4D"/>
                  </a:solidFill>
                  <a:cs typeface="Arial" pitchFamily="34" charset="0"/>
                </a:rPr>
                <a:t>Metabolite Name</a:t>
              </a:r>
              <a:endParaRPr lang="en-US" b="1" i="1" dirty="0">
                <a:solidFill>
                  <a:srgbClr val="4D4D4D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 Box 4">
              <a:extLst>
                <a:ext uri="{FF2B5EF4-FFF2-40B4-BE49-F238E27FC236}">
                  <a16:creationId xmlns:a16="http://schemas.microsoft.com/office/drawing/2014/main" id="{6234519A-C378-40C4-A8C7-5A3A23042E43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371394" y="5561669"/>
              <a:ext cx="29534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4D4D4D"/>
                  </a:solidFill>
                  <a:cs typeface="Arial" pitchFamily="34" charset="0"/>
                </a:rPr>
                <a:t>Group</a:t>
              </a:r>
              <a:endParaRPr lang="en-US" sz="1400" b="1" i="1" dirty="0">
                <a:solidFill>
                  <a:srgbClr val="4D4D4D"/>
                </a:solidFill>
                <a:cs typeface="Arial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7C08E3-46E8-4744-A238-60072230F567}"/>
              </a:ext>
            </a:extLst>
          </p:cNvPr>
          <p:cNvGrpSpPr/>
          <p:nvPr/>
        </p:nvGrpSpPr>
        <p:grpSpPr>
          <a:xfrm>
            <a:off x="5410200" y="1295400"/>
            <a:ext cx="2981326" cy="3950550"/>
            <a:chOff x="5410200" y="1295400"/>
            <a:chExt cx="2981326" cy="3950550"/>
          </a:xfrm>
        </p:grpSpPr>
        <p:grpSp>
          <p:nvGrpSpPr>
            <p:cNvPr id="29" name="Group 32">
              <a:extLst>
                <a:ext uri="{FF2B5EF4-FFF2-40B4-BE49-F238E27FC236}">
                  <a16:creationId xmlns:a16="http://schemas.microsoft.com/office/drawing/2014/main" id="{702A7F57-67E4-470D-8820-FB619734C1E3}"/>
                </a:ext>
              </a:extLst>
            </p:cNvPr>
            <p:cNvGrpSpPr/>
            <p:nvPr/>
          </p:nvGrpSpPr>
          <p:grpSpPr>
            <a:xfrm>
              <a:off x="5410200" y="1295400"/>
              <a:ext cx="2981326" cy="3950550"/>
              <a:chOff x="5811343" y="-464020"/>
              <a:chExt cx="2499687" cy="395055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B07D999-3F6A-4210-B245-AA0190FC9EA8}"/>
                  </a:ext>
                </a:extLst>
              </p:cNvPr>
              <p:cNvSpPr/>
              <p:nvPr/>
            </p:nvSpPr>
            <p:spPr>
              <a:xfrm>
                <a:off x="5811343" y="-120630"/>
                <a:ext cx="2499687" cy="360716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 Box 6">
                <a:extLst>
                  <a:ext uri="{FF2B5EF4-FFF2-40B4-BE49-F238E27FC236}">
                    <a16:creationId xmlns:a16="http://schemas.microsoft.com/office/drawing/2014/main" id="{F84C0FE5-7D92-4FFD-8CA0-2D24DD0321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31295" y="-464020"/>
                <a:ext cx="173277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i="1" dirty="0">
                    <a:solidFill>
                      <a:srgbClr val="4D4D4D"/>
                    </a:solidFill>
                    <a:cs typeface="Arial" pitchFamily="34" charset="0"/>
                  </a:rPr>
                  <a:t>Box Plot Legend</a:t>
                </a:r>
              </a:p>
            </p:txBody>
          </p:sp>
        </p:grp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800030F6-9499-430D-B779-18D137A993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68080" y="1744984"/>
              <a:ext cx="1282706" cy="3361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" name="Rectangle 112">
            <a:extLst>
              <a:ext uri="{FF2B5EF4-FFF2-40B4-BE49-F238E27FC236}">
                <a16:creationId xmlns:a16="http://schemas.microsoft.com/office/drawing/2014/main" id="{044D6C35-2773-4526-9092-038A936C6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2681910"/>
            <a:ext cx="152400" cy="152400"/>
          </a:xfrm>
          <a:prstGeom prst="rect">
            <a:avLst/>
          </a:prstGeom>
          <a:solidFill>
            <a:srgbClr val="87CEF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34" name="Rectangle 114">
            <a:extLst>
              <a:ext uri="{FF2B5EF4-FFF2-40B4-BE49-F238E27FC236}">
                <a16:creationId xmlns:a16="http://schemas.microsoft.com/office/drawing/2014/main" id="{142E48AE-6E52-4AF2-B2B4-5B7360D70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8890" y="2690299"/>
            <a:ext cx="424796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Vehicle</a:t>
            </a:r>
          </a:p>
        </p:txBody>
      </p:sp>
      <p:sp>
        <p:nvSpPr>
          <p:cNvPr id="35" name="Rectangle 112">
            <a:extLst>
              <a:ext uri="{FF2B5EF4-FFF2-40B4-BE49-F238E27FC236}">
                <a16:creationId xmlns:a16="http://schemas.microsoft.com/office/drawing/2014/main" id="{5F07509C-95C9-4F07-8422-86687A688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6546" y="2946539"/>
            <a:ext cx="152400" cy="152400"/>
          </a:xfrm>
          <a:prstGeom prst="rect">
            <a:avLst/>
          </a:prstGeom>
          <a:solidFill>
            <a:srgbClr val="1919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950" b="1" i="1">
              <a:solidFill>
                <a:srgbClr val="4D4D4D"/>
              </a:solidFill>
            </a:endParaRPr>
          </a:p>
        </p:txBody>
      </p:sp>
      <p:sp>
        <p:nvSpPr>
          <p:cNvPr id="36" name="Rectangle 114">
            <a:extLst>
              <a:ext uri="{FF2B5EF4-FFF2-40B4-BE49-F238E27FC236}">
                <a16:creationId xmlns:a16="http://schemas.microsoft.com/office/drawing/2014/main" id="{00903AFE-265B-4983-A5C0-B2C81580C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03" y="2976300"/>
            <a:ext cx="689291" cy="14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950" b="1" i="1" dirty="0">
                <a:solidFill>
                  <a:srgbClr val="4D4D4D"/>
                </a:solidFill>
                <a:latin typeface="+mn-lt"/>
              </a:rPr>
              <a:t>SLU-PP-332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FC9704-001A-4463-9BDE-B5296DC6B235}"/>
              </a:ext>
            </a:extLst>
          </p:cNvPr>
          <p:cNvSpPr/>
          <p:nvPr/>
        </p:nvSpPr>
        <p:spPr>
          <a:xfrm>
            <a:off x="2810435" y="800723"/>
            <a:ext cx="13393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Muscle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657703" y="6298919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>
                <a:solidFill>
                  <a:srgbClr val="001D38">
                    <a:tint val="75000"/>
                  </a:srgbClr>
                </a:solidFill>
              </a:rPr>
              <a:pPr/>
              <a:t>7</a:t>
            </a:fld>
            <a:endParaRPr lang="en-US" dirty="0">
              <a:solidFill>
                <a:srgbClr val="001D38">
                  <a:tint val="75000"/>
                </a:srgbClr>
              </a:solidFill>
            </a:endParaRPr>
          </a:p>
        </p:txBody>
      </p:sp>
      <p:sp>
        <p:nvSpPr>
          <p:cNvPr id="32" name="Title 40">
            <a:extLst>
              <a:ext uri="{FF2B5EF4-FFF2-40B4-BE49-F238E27FC236}">
                <a16:creationId xmlns:a16="http://schemas.microsoft.com/office/drawing/2014/main" id="{9311161E-CF8B-462F-9010-AC3DD02ECBCB}"/>
              </a:ext>
            </a:extLst>
          </p:cNvPr>
          <p:cNvSpPr txBox="1">
            <a:spLocks/>
          </p:cNvSpPr>
          <p:nvPr/>
        </p:nvSpPr>
        <p:spPr>
          <a:xfrm>
            <a:off x="457200" y="193956"/>
            <a:ext cx="8229600" cy="48736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sz="2400" dirty="0"/>
              <a:t>Principal Component Analysis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3D0622-DBDB-400C-BF60-D373E49C14DD}"/>
              </a:ext>
            </a:extLst>
          </p:cNvPr>
          <p:cNvGrpSpPr/>
          <p:nvPr/>
        </p:nvGrpSpPr>
        <p:grpSpPr>
          <a:xfrm>
            <a:off x="945585" y="873811"/>
            <a:ext cx="5423489" cy="5425108"/>
            <a:chOff x="964248" y="837930"/>
            <a:chExt cx="5423489" cy="542510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18466FC-151A-41EF-9813-B9A43DF24B7A}"/>
                </a:ext>
              </a:extLst>
            </p:cNvPr>
            <p:cNvGrpSpPr/>
            <p:nvPr/>
          </p:nvGrpSpPr>
          <p:grpSpPr>
            <a:xfrm>
              <a:off x="964248" y="837930"/>
              <a:ext cx="5423489" cy="5425108"/>
              <a:chOff x="964248" y="837930"/>
              <a:chExt cx="5423489" cy="54251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E88B4D28-B09C-4783-B7BC-6736EB113628}"/>
                  </a:ext>
                </a:extLst>
              </p:cNvPr>
              <p:cNvGrpSpPr/>
              <p:nvPr/>
            </p:nvGrpSpPr>
            <p:grpSpPr>
              <a:xfrm>
                <a:off x="964248" y="1053737"/>
                <a:ext cx="5423489" cy="5209301"/>
                <a:chOff x="964248" y="1053737"/>
                <a:chExt cx="5423489" cy="5209301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D3B11DF2-6BD4-487A-81FB-06C7EA016F1A}"/>
                    </a:ext>
                  </a:extLst>
                </p:cNvPr>
                <p:cNvSpPr/>
                <p:nvPr/>
              </p:nvSpPr>
              <p:spPr>
                <a:xfrm>
                  <a:off x="964248" y="1053737"/>
                  <a:ext cx="5423489" cy="520930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3" name="Picture 2">
                  <a:extLst>
                    <a:ext uri="{FF2B5EF4-FFF2-40B4-BE49-F238E27FC236}">
                      <a16:creationId xmlns:a16="http://schemas.microsoft.com/office/drawing/2014/main" id="{641A71E8-817F-4386-9D19-08CF78669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64248" y="1116019"/>
                  <a:ext cx="4868117" cy="5147019"/>
                </a:xfrm>
                <a:prstGeom prst="rect">
                  <a:avLst/>
                </a:prstGeom>
              </p:spPr>
            </p:pic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942AA9F6-F908-4D95-B7DC-6208AFA02BC1}"/>
                    </a:ext>
                  </a:extLst>
                </p:cNvPr>
                <p:cNvGrpSpPr/>
                <p:nvPr/>
              </p:nvGrpSpPr>
              <p:grpSpPr>
                <a:xfrm>
                  <a:off x="5234131" y="1179772"/>
                  <a:ext cx="1153606" cy="1402087"/>
                  <a:chOff x="6649648" y="895274"/>
                  <a:chExt cx="1153606" cy="1402087"/>
                </a:xfrm>
              </p:grpSpPr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C61F6100-2CA2-4213-9FB8-70DD48DEF529}"/>
                      </a:ext>
                    </a:extLst>
                  </p:cNvPr>
                  <p:cNvSpPr txBox="1"/>
                  <p:nvPr/>
                </p:nvSpPr>
                <p:spPr>
                  <a:xfrm>
                    <a:off x="6857931" y="1118868"/>
                    <a:ext cx="945323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Vehicle Sham</a:t>
                    </a:r>
                  </a:p>
                </p:txBody>
              </p:sp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1FC93A41-3E4D-4510-82C1-DB4B47A6D8D9}"/>
                      </a:ext>
                    </a:extLst>
                  </p:cNvPr>
                  <p:cNvSpPr txBox="1"/>
                  <p:nvPr/>
                </p:nvSpPr>
                <p:spPr>
                  <a:xfrm>
                    <a:off x="6855219" y="1302861"/>
                    <a:ext cx="880718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Vehicle TAC</a:t>
                    </a:r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918CEE1C-AD20-45A5-A68F-54B652ADC9B9}"/>
                      </a:ext>
                    </a:extLst>
                  </p:cNvPr>
                  <p:cNvSpPr/>
                  <p:nvPr/>
                </p:nvSpPr>
                <p:spPr>
                  <a:xfrm>
                    <a:off x="6780405" y="1159123"/>
                    <a:ext cx="128016" cy="128016"/>
                  </a:xfrm>
                  <a:prstGeom prst="ellipse">
                    <a:avLst/>
                  </a:prstGeom>
                  <a:solidFill>
                    <a:srgbClr val="BDE0EB"/>
                  </a:solidFill>
                  <a:ln>
                    <a:solidFill>
                      <a:srgbClr val="BDE0E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6" name="Oval 55">
                    <a:extLst>
                      <a:ext uri="{FF2B5EF4-FFF2-40B4-BE49-F238E27FC236}">
                        <a16:creationId xmlns:a16="http://schemas.microsoft.com/office/drawing/2014/main" id="{242BD511-85C1-48CA-8D0D-3DCEF8AFA5F1}"/>
                      </a:ext>
                    </a:extLst>
                  </p:cNvPr>
                  <p:cNvSpPr/>
                  <p:nvPr/>
                </p:nvSpPr>
                <p:spPr>
                  <a:xfrm>
                    <a:off x="6780405" y="1347033"/>
                    <a:ext cx="128016" cy="128016"/>
                  </a:xfrm>
                  <a:prstGeom prst="ellipse">
                    <a:avLst/>
                  </a:prstGeom>
                  <a:solidFill>
                    <a:srgbClr val="9AFFDE"/>
                  </a:solidFill>
                  <a:ln>
                    <a:solidFill>
                      <a:srgbClr val="9AF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7" name="Rectangle 56">
                    <a:extLst>
                      <a:ext uri="{FF2B5EF4-FFF2-40B4-BE49-F238E27FC236}">
                        <a16:creationId xmlns:a16="http://schemas.microsoft.com/office/drawing/2014/main" id="{38074A24-0D02-47EA-B980-0EB7929E4B90}"/>
                      </a:ext>
                    </a:extLst>
                  </p:cNvPr>
                  <p:cNvSpPr/>
                  <p:nvPr/>
                </p:nvSpPr>
                <p:spPr>
                  <a:xfrm>
                    <a:off x="6649648" y="895274"/>
                    <a:ext cx="806516" cy="27699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200" b="1" dirty="0">
                        <a:solidFill>
                          <a:srgbClr val="828282"/>
                        </a:solidFill>
                      </a:rPr>
                      <a:t>Group</a:t>
                    </a:r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FBE17FE7-A811-4DC1-9546-D4B3461999AE}"/>
                      </a:ext>
                    </a:extLst>
                  </p:cNvPr>
                  <p:cNvSpPr txBox="1"/>
                  <p:nvPr/>
                </p:nvSpPr>
                <p:spPr>
                  <a:xfrm>
                    <a:off x="6857931" y="1481958"/>
                    <a:ext cx="945323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SLU915 Sham</a:t>
                    </a:r>
                  </a:p>
                </p:txBody>
              </p:sp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110CFD1C-12B1-49C2-8A0B-E4F7DB9C9FE5}"/>
                      </a:ext>
                    </a:extLst>
                  </p:cNvPr>
                  <p:cNvSpPr txBox="1"/>
                  <p:nvPr/>
                </p:nvSpPr>
                <p:spPr>
                  <a:xfrm>
                    <a:off x="6855218" y="1673874"/>
                    <a:ext cx="880719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SLU915 TAC</a:t>
                    </a:r>
                  </a:p>
                </p:txBody>
              </p:sp>
              <p:sp>
                <p:nvSpPr>
                  <p:cNvPr id="60" name="Oval 59">
                    <a:extLst>
                      <a:ext uri="{FF2B5EF4-FFF2-40B4-BE49-F238E27FC236}">
                        <a16:creationId xmlns:a16="http://schemas.microsoft.com/office/drawing/2014/main" id="{B9A19C9A-F1B1-467C-818B-38B046B5CFDA}"/>
                      </a:ext>
                    </a:extLst>
                  </p:cNvPr>
                  <p:cNvSpPr/>
                  <p:nvPr/>
                </p:nvSpPr>
                <p:spPr>
                  <a:xfrm>
                    <a:off x="6780405" y="1537936"/>
                    <a:ext cx="128016" cy="128016"/>
                  </a:xfrm>
                  <a:prstGeom prst="ellipse">
                    <a:avLst/>
                  </a:prstGeom>
                  <a:solidFill>
                    <a:srgbClr val="4BA6FF"/>
                  </a:solidFill>
                  <a:ln>
                    <a:solidFill>
                      <a:srgbClr val="4BA6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2" name="Oval 61">
                    <a:extLst>
                      <a:ext uri="{FF2B5EF4-FFF2-40B4-BE49-F238E27FC236}">
                        <a16:creationId xmlns:a16="http://schemas.microsoft.com/office/drawing/2014/main" id="{9E462BD0-DE18-4A62-8961-A2209FB2759E}"/>
                      </a:ext>
                    </a:extLst>
                  </p:cNvPr>
                  <p:cNvSpPr/>
                  <p:nvPr/>
                </p:nvSpPr>
                <p:spPr>
                  <a:xfrm>
                    <a:off x="6780405" y="1725846"/>
                    <a:ext cx="128016" cy="128016"/>
                  </a:xfrm>
                  <a:prstGeom prst="ellipse">
                    <a:avLst/>
                  </a:prstGeom>
                  <a:solidFill>
                    <a:srgbClr val="E4B3E4"/>
                  </a:solidFill>
                  <a:ln>
                    <a:solidFill>
                      <a:srgbClr val="E4B3E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8E275965-8830-4FC9-BE84-B1751952414A}"/>
                      </a:ext>
                    </a:extLst>
                  </p:cNvPr>
                  <p:cNvSpPr txBox="1"/>
                  <p:nvPr/>
                </p:nvSpPr>
                <p:spPr>
                  <a:xfrm>
                    <a:off x="6857931" y="1870668"/>
                    <a:ext cx="389951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WT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A86BB3B3-DEC3-4984-9A0E-DED6DE260247}"/>
                      </a:ext>
                    </a:extLst>
                  </p:cNvPr>
                  <p:cNvSpPr txBox="1"/>
                  <p:nvPr/>
                </p:nvSpPr>
                <p:spPr>
                  <a:xfrm>
                    <a:off x="6857931" y="2066529"/>
                    <a:ext cx="501785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rgbClr val="828282"/>
                        </a:solidFill>
                      </a:rPr>
                      <a:t>klf15</a:t>
                    </a:r>
                  </a:p>
                </p:txBody>
              </p:sp>
              <p:sp>
                <p:nvSpPr>
                  <p:cNvPr id="22" name="Oval 21">
                    <a:extLst>
                      <a:ext uri="{FF2B5EF4-FFF2-40B4-BE49-F238E27FC236}">
                        <a16:creationId xmlns:a16="http://schemas.microsoft.com/office/drawing/2014/main" id="{6AD280A1-1346-4B4C-B6A4-12DCDFDA923A}"/>
                      </a:ext>
                    </a:extLst>
                  </p:cNvPr>
                  <p:cNvSpPr/>
                  <p:nvPr/>
                </p:nvSpPr>
                <p:spPr>
                  <a:xfrm>
                    <a:off x="6780405" y="1930027"/>
                    <a:ext cx="128016" cy="128016"/>
                  </a:xfrm>
                  <a:prstGeom prst="ellipse">
                    <a:avLst/>
                  </a:prstGeom>
                  <a:solidFill>
                    <a:srgbClr val="FFA333"/>
                  </a:solidFill>
                  <a:ln>
                    <a:solidFill>
                      <a:srgbClr val="FFA33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2F1AB7E3-61E1-4647-8408-55F2A72E212C}"/>
                      </a:ext>
                    </a:extLst>
                  </p:cNvPr>
                  <p:cNvSpPr/>
                  <p:nvPr/>
                </p:nvSpPr>
                <p:spPr>
                  <a:xfrm>
                    <a:off x="6780405" y="2117937"/>
                    <a:ext cx="128016" cy="128016"/>
                  </a:xfrm>
                  <a:prstGeom prst="ellipse">
                    <a:avLst/>
                  </a:prstGeom>
                  <a:solidFill>
                    <a:srgbClr val="A23333"/>
                  </a:solidFill>
                  <a:ln>
                    <a:solidFill>
                      <a:srgbClr val="A2333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</p:grp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5FCF8E14-F112-4DC6-86AE-CFA7305E301C}"/>
                  </a:ext>
                </a:extLst>
              </p:cNvPr>
              <p:cNvSpPr/>
              <p:nvPr/>
            </p:nvSpPr>
            <p:spPr>
              <a:xfrm>
                <a:off x="3339438" y="837930"/>
                <a:ext cx="13393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Heart</a:t>
                </a:r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DFA6018-D501-4639-BB2A-7516F059681A}"/>
                </a:ext>
              </a:extLst>
            </p:cNvPr>
            <p:cNvSpPr/>
            <p:nvPr/>
          </p:nvSpPr>
          <p:spPr>
            <a:xfrm>
              <a:off x="1771650" y="2402435"/>
              <a:ext cx="699745" cy="1302244"/>
            </a:xfrm>
            <a:custGeom>
              <a:avLst/>
              <a:gdLst>
                <a:gd name="connsiteX0" fmla="*/ 1724 w 752269"/>
                <a:gd name="connsiteY0" fmla="*/ 45300 h 1324279"/>
                <a:gd name="connsiteX1" fmla="*/ 52524 w 752269"/>
                <a:gd name="connsiteY1" fmla="*/ 350100 h 1324279"/>
                <a:gd name="connsiteX2" fmla="*/ 173174 w 752269"/>
                <a:gd name="connsiteY2" fmla="*/ 934300 h 1324279"/>
                <a:gd name="connsiteX3" fmla="*/ 243024 w 752269"/>
                <a:gd name="connsiteY3" fmla="*/ 1099400 h 1324279"/>
                <a:gd name="connsiteX4" fmla="*/ 458924 w 752269"/>
                <a:gd name="connsiteY4" fmla="*/ 1264500 h 1324279"/>
                <a:gd name="connsiteX5" fmla="*/ 611324 w 752269"/>
                <a:gd name="connsiteY5" fmla="*/ 1321650 h 1324279"/>
                <a:gd name="connsiteX6" fmla="*/ 725624 w 752269"/>
                <a:gd name="connsiteY6" fmla="*/ 1308950 h 1324279"/>
                <a:gd name="connsiteX7" fmla="*/ 751024 w 752269"/>
                <a:gd name="connsiteY7" fmla="*/ 1258150 h 1324279"/>
                <a:gd name="connsiteX8" fmla="*/ 744674 w 752269"/>
                <a:gd name="connsiteY8" fmla="*/ 1188300 h 1324279"/>
                <a:gd name="connsiteX9" fmla="*/ 712924 w 752269"/>
                <a:gd name="connsiteY9" fmla="*/ 1105750 h 1324279"/>
                <a:gd name="connsiteX10" fmla="*/ 611324 w 752269"/>
                <a:gd name="connsiteY10" fmla="*/ 921600 h 1324279"/>
                <a:gd name="connsiteX11" fmla="*/ 376374 w 752269"/>
                <a:gd name="connsiteY11" fmla="*/ 477100 h 1324279"/>
                <a:gd name="connsiteX12" fmla="*/ 293824 w 752269"/>
                <a:gd name="connsiteY12" fmla="*/ 191350 h 1324279"/>
                <a:gd name="connsiteX13" fmla="*/ 198574 w 752269"/>
                <a:gd name="connsiteY13" fmla="*/ 64350 h 1324279"/>
                <a:gd name="connsiteX14" fmla="*/ 109674 w 752269"/>
                <a:gd name="connsiteY14" fmla="*/ 7200 h 1324279"/>
                <a:gd name="connsiteX15" fmla="*/ 1724 w 752269"/>
                <a:gd name="connsiteY15" fmla="*/ 45300 h 132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52269" h="1324279">
                  <a:moveTo>
                    <a:pt x="1724" y="45300"/>
                  </a:moveTo>
                  <a:cubicBezTo>
                    <a:pt x="-7801" y="102450"/>
                    <a:pt x="23949" y="201933"/>
                    <a:pt x="52524" y="350100"/>
                  </a:cubicBezTo>
                  <a:cubicBezTo>
                    <a:pt x="81099" y="498267"/>
                    <a:pt x="141424" y="809417"/>
                    <a:pt x="173174" y="934300"/>
                  </a:cubicBezTo>
                  <a:cubicBezTo>
                    <a:pt x="204924" y="1059183"/>
                    <a:pt x="195399" y="1044367"/>
                    <a:pt x="243024" y="1099400"/>
                  </a:cubicBezTo>
                  <a:cubicBezTo>
                    <a:pt x="290649" y="1154433"/>
                    <a:pt x="397541" y="1227458"/>
                    <a:pt x="458924" y="1264500"/>
                  </a:cubicBezTo>
                  <a:cubicBezTo>
                    <a:pt x="520307" y="1301542"/>
                    <a:pt x="566874" y="1314242"/>
                    <a:pt x="611324" y="1321650"/>
                  </a:cubicBezTo>
                  <a:cubicBezTo>
                    <a:pt x="655774" y="1329058"/>
                    <a:pt x="702341" y="1319533"/>
                    <a:pt x="725624" y="1308950"/>
                  </a:cubicBezTo>
                  <a:cubicBezTo>
                    <a:pt x="748907" y="1298367"/>
                    <a:pt x="747849" y="1278258"/>
                    <a:pt x="751024" y="1258150"/>
                  </a:cubicBezTo>
                  <a:cubicBezTo>
                    <a:pt x="754199" y="1238042"/>
                    <a:pt x="751024" y="1213700"/>
                    <a:pt x="744674" y="1188300"/>
                  </a:cubicBezTo>
                  <a:cubicBezTo>
                    <a:pt x="738324" y="1162900"/>
                    <a:pt x="735149" y="1150200"/>
                    <a:pt x="712924" y="1105750"/>
                  </a:cubicBezTo>
                  <a:cubicBezTo>
                    <a:pt x="690699" y="1061300"/>
                    <a:pt x="667416" y="1026375"/>
                    <a:pt x="611324" y="921600"/>
                  </a:cubicBezTo>
                  <a:cubicBezTo>
                    <a:pt x="555232" y="816825"/>
                    <a:pt x="429291" y="598808"/>
                    <a:pt x="376374" y="477100"/>
                  </a:cubicBezTo>
                  <a:cubicBezTo>
                    <a:pt x="323457" y="355392"/>
                    <a:pt x="323457" y="260142"/>
                    <a:pt x="293824" y="191350"/>
                  </a:cubicBezTo>
                  <a:cubicBezTo>
                    <a:pt x="264191" y="122558"/>
                    <a:pt x="229266" y="95042"/>
                    <a:pt x="198574" y="64350"/>
                  </a:cubicBezTo>
                  <a:cubicBezTo>
                    <a:pt x="167882" y="33658"/>
                    <a:pt x="140366" y="16725"/>
                    <a:pt x="109674" y="7200"/>
                  </a:cubicBezTo>
                  <a:cubicBezTo>
                    <a:pt x="78982" y="-2325"/>
                    <a:pt x="11249" y="-11850"/>
                    <a:pt x="1724" y="45300"/>
                  </a:cubicBezTo>
                  <a:close/>
                </a:path>
              </a:pathLst>
            </a:custGeom>
            <a:noFill/>
            <a:ln>
              <a:solidFill>
                <a:srgbClr val="BDE0E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20FD48D-0BD4-4588-820F-D289038B9A95}"/>
                </a:ext>
              </a:extLst>
            </p:cNvPr>
            <p:cNvSpPr/>
            <p:nvPr/>
          </p:nvSpPr>
          <p:spPr>
            <a:xfrm>
              <a:off x="2025608" y="4006849"/>
              <a:ext cx="415967" cy="669925"/>
            </a:xfrm>
            <a:custGeom>
              <a:avLst/>
              <a:gdLst>
                <a:gd name="connsiteX0" fmla="*/ 38142 w 433711"/>
                <a:gd name="connsiteY0" fmla="*/ 70248 h 685111"/>
                <a:gd name="connsiteX1" fmla="*/ 42 w 433711"/>
                <a:gd name="connsiteY1" fmla="*/ 267098 h 685111"/>
                <a:gd name="connsiteX2" fmla="*/ 44492 w 433711"/>
                <a:gd name="connsiteY2" fmla="*/ 406798 h 685111"/>
                <a:gd name="connsiteX3" fmla="*/ 152442 w 433711"/>
                <a:gd name="connsiteY3" fmla="*/ 540148 h 685111"/>
                <a:gd name="connsiteX4" fmla="*/ 266742 w 433711"/>
                <a:gd name="connsiteY4" fmla="*/ 660798 h 685111"/>
                <a:gd name="connsiteX5" fmla="*/ 412792 w 433711"/>
                <a:gd name="connsiteY5" fmla="*/ 673498 h 685111"/>
                <a:gd name="connsiteX6" fmla="*/ 425492 w 433711"/>
                <a:gd name="connsiteY6" fmla="*/ 527448 h 685111"/>
                <a:gd name="connsiteX7" fmla="*/ 342942 w 433711"/>
                <a:gd name="connsiteY7" fmla="*/ 349648 h 685111"/>
                <a:gd name="connsiteX8" fmla="*/ 273092 w 433711"/>
                <a:gd name="connsiteY8" fmla="*/ 190898 h 685111"/>
                <a:gd name="connsiteX9" fmla="*/ 222292 w 433711"/>
                <a:gd name="connsiteY9" fmla="*/ 44848 h 685111"/>
                <a:gd name="connsiteX10" fmla="*/ 120692 w 433711"/>
                <a:gd name="connsiteY10" fmla="*/ 398 h 685111"/>
                <a:gd name="connsiteX11" fmla="*/ 38142 w 433711"/>
                <a:gd name="connsiteY11" fmla="*/ 70248 h 68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711" h="685111">
                  <a:moveTo>
                    <a:pt x="38142" y="70248"/>
                  </a:moveTo>
                  <a:cubicBezTo>
                    <a:pt x="18034" y="114698"/>
                    <a:pt x="-1016" y="211006"/>
                    <a:pt x="42" y="267098"/>
                  </a:cubicBezTo>
                  <a:cubicBezTo>
                    <a:pt x="1100" y="323190"/>
                    <a:pt x="19092" y="361290"/>
                    <a:pt x="44492" y="406798"/>
                  </a:cubicBezTo>
                  <a:cubicBezTo>
                    <a:pt x="69892" y="452306"/>
                    <a:pt x="115400" y="497815"/>
                    <a:pt x="152442" y="540148"/>
                  </a:cubicBezTo>
                  <a:cubicBezTo>
                    <a:pt x="189484" y="582481"/>
                    <a:pt x="223350" y="638573"/>
                    <a:pt x="266742" y="660798"/>
                  </a:cubicBezTo>
                  <a:cubicBezTo>
                    <a:pt x="310134" y="683023"/>
                    <a:pt x="386334" y="695723"/>
                    <a:pt x="412792" y="673498"/>
                  </a:cubicBezTo>
                  <a:cubicBezTo>
                    <a:pt x="439250" y="651273"/>
                    <a:pt x="437134" y="581423"/>
                    <a:pt x="425492" y="527448"/>
                  </a:cubicBezTo>
                  <a:cubicBezTo>
                    <a:pt x="413850" y="473473"/>
                    <a:pt x="368342" y="405740"/>
                    <a:pt x="342942" y="349648"/>
                  </a:cubicBezTo>
                  <a:cubicBezTo>
                    <a:pt x="317542" y="293556"/>
                    <a:pt x="293200" y="241698"/>
                    <a:pt x="273092" y="190898"/>
                  </a:cubicBezTo>
                  <a:cubicBezTo>
                    <a:pt x="252984" y="140098"/>
                    <a:pt x="247692" y="76598"/>
                    <a:pt x="222292" y="44848"/>
                  </a:cubicBezTo>
                  <a:cubicBezTo>
                    <a:pt x="196892" y="13098"/>
                    <a:pt x="151384" y="-2777"/>
                    <a:pt x="120692" y="398"/>
                  </a:cubicBezTo>
                  <a:cubicBezTo>
                    <a:pt x="90000" y="3573"/>
                    <a:pt x="58250" y="25798"/>
                    <a:pt x="38142" y="70248"/>
                  </a:cubicBezTo>
                  <a:close/>
                </a:path>
              </a:pathLst>
            </a:custGeom>
            <a:noFill/>
            <a:ln>
              <a:solidFill>
                <a:srgbClr val="E4B3E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C217A3A-B2CB-47EC-AF1C-83F80009B581}"/>
                </a:ext>
              </a:extLst>
            </p:cNvPr>
            <p:cNvSpPr/>
            <p:nvPr/>
          </p:nvSpPr>
          <p:spPr>
            <a:xfrm>
              <a:off x="2042639" y="3879850"/>
              <a:ext cx="424680" cy="863944"/>
            </a:xfrm>
            <a:custGeom>
              <a:avLst/>
              <a:gdLst>
                <a:gd name="connsiteX0" fmla="*/ 116361 w 424680"/>
                <a:gd name="connsiteY0" fmla="*/ 68409 h 875203"/>
                <a:gd name="connsiteX1" fmla="*/ 97311 w 424680"/>
                <a:gd name="connsiteY1" fmla="*/ 246209 h 875203"/>
                <a:gd name="connsiteX2" fmla="*/ 11586 w 424680"/>
                <a:gd name="connsiteY2" fmla="*/ 477984 h 875203"/>
                <a:gd name="connsiteX3" fmla="*/ 5236 w 424680"/>
                <a:gd name="connsiteY3" fmla="*/ 608159 h 875203"/>
                <a:gd name="connsiteX4" fmla="*/ 52861 w 424680"/>
                <a:gd name="connsiteY4" fmla="*/ 646259 h 875203"/>
                <a:gd name="connsiteX5" fmla="*/ 94136 w 424680"/>
                <a:gd name="connsiteY5" fmla="*/ 735159 h 875203"/>
                <a:gd name="connsiteX6" fmla="*/ 151286 w 424680"/>
                <a:gd name="connsiteY6" fmla="*/ 846284 h 875203"/>
                <a:gd name="connsiteX7" fmla="*/ 259236 w 424680"/>
                <a:gd name="connsiteY7" fmla="*/ 874859 h 875203"/>
                <a:gd name="connsiteX8" fmla="*/ 316386 w 424680"/>
                <a:gd name="connsiteY8" fmla="*/ 833584 h 875203"/>
                <a:gd name="connsiteX9" fmla="*/ 383061 w 424680"/>
                <a:gd name="connsiteY9" fmla="*/ 684359 h 875203"/>
                <a:gd name="connsiteX10" fmla="*/ 424336 w 424680"/>
                <a:gd name="connsiteY10" fmla="*/ 531959 h 875203"/>
                <a:gd name="connsiteX11" fmla="*/ 360836 w 424680"/>
                <a:gd name="connsiteY11" fmla="*/ 404959 h 875203"/>
                <a:gd name="connsiteX12" fmla="*/ 329086 w 424680"/>
                <a:gd name="connsiteY12" fmla="*/ 135084 h 875203"/>
                <a:gd name="connsiteX13" fmla="*/ 290986 w 424680"/>
                <a:gd name="connsiteY13" fmla="*/ 36659 h 875203"/>
                <a:gd name="connsiteX14" fmla="*/ 163986 w 424680"/>
                <a:gd name="connsiteY14" fmla="*/ 1734 h 875203"/>
                <a:gd name="connsiteX15" fmla="*/ 116361 w 424680"/>
                <a:gd name="connsiteY15" fmla="*/ 68409 h 87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680" h="875203">
                  <a:moveTo>
                    <a:pt x="116361" y="68409"/>
                  </a:moveTo>
                  <a:cubicBezTo>
                    <a:pt x="105248" y="109155"/>
                    <a:pt x="114774" y="177946"/>
                    <a:pt x="97311" y="246209"/>
                  </a:cubicBezTo>
                  <a:cubicBezTo>
                    <a:pt x="79848" y="314472"/>
                    <a:pt x="26932" y="417659"/>
                    <a:pt x="11586" y="477984"/>
                  </a:cubicBezTo>
                  <a:cubicBezTo>
                    <a:pt x="-3760" y="538309"/>
                    <a:pt x="-1643" y="580113"/>
                    <a:pt x="5236" y="608159"/>
                  </a:cubicBezTo>
                  <a:cubicBezTo>
                    <a:pt x="12115" y="636205"/>
                    <a:pt x="38044" y="625092"/>
                    <a:pt x="52861" y="646259"/>
                  </a:cubicBezTo>
                  <a:cubicBezTo>
                    <a:pt x="67678" y="667426"/>
                    <a:pt x="77732" y="701821"/>
                    <a:pt x="94136" y="735159"/>
                  </a:cubicBezTo>
                  <a:cubicBezTo>
                    <a:pt x="110540" y="768497"/>
                    <a:pt x="123769" y="823001"/>
                    <a:pt x="151286" y="846284"/>
                  </a:cubicBezTo>
                  <a:cubicBezTo>
                    <a:pt x="178803" y="869567"/>
                    <a:pt x="231719" y="876976"/>
                    <a:pt x="259236" y="874859"/>
                  </a:cubicBezTo>
                  <a:cubicBezTo>
                    <a:pt x="286753" y="872742"/>
                    <a:pt x="295749" y="865334"/>
                    <a:pt x="316386" y="833584"/>
                  </a:cubicBezTo>
                  <a:cubicBezTo>
                    <a:pt x="337023" y="801834"/>
                    <a:pt x="365069" y="734630"/>
                    <a:pt x="383061" y="684359"/>
                  </a:cubicBezTo>
                  <a:cubicBezTo>
                    <a:pt x="401053" y="634088"/>
                    <a:pt x="428040" y="578526"/>
                    <a:pt x="424336" y="531959"/>
                  </a:cubicBezTo>
                  <a:cubicBezTo>
                    <a:pt x="420632" y="485392"/>
                    <a:pt x="376711" y="471105"/>
                    <a:pt x="360836" y="404959"/>
                  </a:cubicBezTo>
                  <a:cubicBezTo>
                    <a:pt x="344961" y="338813"/>
                    <a:pt x="340728" y="196467"/>
                    <a:pt x="329086" y="135084"/>
                  </a:cubicBezTo>
                  <a:cubicBezTo>
                    <a:pt x="317444" y="73701"/>
                    <a:pt x="318503" y="58884"/>
                    <a:pt x="290986" y="36659"/>
                  </a:cubicBezTo>
                  <a:cubicBezTo>
                    <a:pt x="263469" y="14434"/>
                    <a:pt x="193090" y="-6203"/>
                    <a:pt x="163986" y="1734"/>
                  </a:cubicBezTo>
                  <a:cubicBezTo>
                    <a:pt x="134882" y="9671"/>
                    <a:pt x="127474" y="27663"/>
                    <a:pt x="116361" y="68409"/>
                  </a:cubicBezTo>
                  <a:close/>
                </a:path>
              </a:pathLst>
            </a:custGeom>
            <a:noFill/>
            <a:ln>
              <a:solidFill>
                <a:srgbClr val="4BA6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5402ABE-F1E5-470D-B147-4C798539A7BB}"/>
                </a:ext>
              </a:extLst>
            </p:cNvPr>
            <p:cNvSpPr/>
            <p:nvPr/>
          </p:nvSpPr>
          <p:spPr>
            <a:xfrm>
              <a:off x="2140214" y="3126658"/>
              <a:ext cx="2040953" cy="2433484"/>
            </a:xfrm>
            <a:custGeom>
              <a:avLst/>
              <a:gdLst>
                <a:gd name="connsiteX0" fmla="*/ 5676 w 2109919"/>
                <a:gd name="connsiteY0" fmla="*/ 285348 h 2482623"/>
                <a:gd name="connsiteX1" fmla="*/ 5676 w 2109919"/>
                <a:gd name="connsiteY1" fmla="*/ 661432 h 2482623"/>
                <a:gd name="connsiteX2" fmla="*/ 64669 w 2109919"/>
                <a:gd name="connsiteY2" fmla="*/ 919528 h 2482623"/>
                <a:gd name="connsiteX3" fmla="*/ 330140 w 2109919"/>
                <a:gd name="connsiteY3" fmla="*/ 1280864 h 2482623"/>
                <a:gd name="connsiteX4" fmla="*/ 1170799 w 2109919"/>
                <a:gd name="connsiteY4" fmla="*/ 1878174 h 2482623"/>
                <a:gd name="connsiteX5" fmla="*/ 1915592 w 2109919"/>
                <a:gd name="connsiteY5" fmla="*/ 2445987 h 2482623"/>
                <a:gd name="connsiteX6" fmla="*/ 2099947 w 2109919"/>
                <a:gd name="connsiteY6" fmla="*/ 2409116 h 2482623"/>
                <a:gd name="connsiteX7" fmla="*/ 2070450 w 2109919"/>
                <a:gd name="connsiteY7" fmla="*/ 2269006 h 2482623"/>
                <a:gd name="connsiteX8" fmla="*/ 1945089 w 2109919"/>
                <a:gd name="connsiteY8" fmla="*/ 2202638 h 2482623"/>
                <a:gd name="connsiteX9" fmla="*/ 1613250 w 2109919"/>
                <a:gd name="connsiteY9" fmla="*/ 1922419 h 2482623"/>
                <a:gd name="connsiteX10" fmla="*/ 986444 w 2109919"/>
                <a:gd name="connsiteY10" fmla="*/ 1443096 h 2482623"/>
                <a:gd name="connsiteX11" fmla="*/ 543992 w 2109919"/>
                <a:gd name="connsiteY11" fmla="*/ 1118632 h 2482623"/>
                <a:gd name="connsiteX12" fmla="*/ 418631 w 2109919"/>
                <a:gd name="connsiteY12" fmla="*/ 794167 h 2482623"/>
                <a:gd name="connsiteX13" fmla="*/ 499747 w 2109919"/>
                <a:gd name="connsiteY13" fmla="*/ 432832 h 2482623"/>
                <a:gd name="connsiteX14" fmla="*/ 411257 w 2109919"/>
                <a:gd name="connsiteY14" fmla="*/ 248477 h 2482623"/>
                <a:gd name="connsiteX15" fmla="*/ 212153 w 2109919"/>
                <a:gd name="connsiteY15" fmla="*/ 64122 h 2482623"/>
                <a:gd name="connsiteX16" fmla="*/ 35173 w 2109919"/>
                <a:gd name="connsiteY16" fmla="*/ 12503 h 2482623"/>
                <a:gd name="connsiteX17" fmla="*/ 5676 w 2109919"/>
                <a:gd name="connsiteY17" fmla="*/ 285348 h 248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09919" h="2482623">
                  <a:moveTo>
                    <a:pt x="5676" y="285348"/>
                  </a:moveTo>
                  <a:cubicBezTo>
                    <a:pt x="760" y="393503"/>
                    <a:pt x="-4156" y="555735"/>
                    <a:pt x="5676" y="661432"/>
                  </a:cubicBezTo>
                  <a:cubicBezTo>
                    <a:pt x="15508" y="767129"/>
                    <a:pt x="10592" y="816289"/>
                    <a:pt x="64669" y="919528"/>
                  </a:cubicBezTo>
                  <a:cubicBezTo>
                    <a:pt x="118746" y="1022767"/>
                    <a:pt x="145785" y="1121090"/>
                    <a:pt x="330140" y="1280864"/>
                  </a:cubicBezTo>
                  <a:cubicBezTo>
                    <a:pt x="514495" y="1440638"/>
                    <a:pt x="906557" y="1683987"/>
                    <a:pt x="1170799" y="1878174"/>
                  </a:cubicBezTo>
                  <a:cubicBezTo>
                    <a:pt x="1435041" y="2072361"/>
                    <a:pt x="1760734" y="2357497"/>
                    <a:pt x="1915592" y="2445987"/>
                  </a:cubicBezTo>
                  <a:cubicBezTo>
                    <a:pt x="2070450" y="2534477"/>
                    <a:pt x="2074137" y="2438613"/>
                    <a:pt x="2099947" y="2409116"/>
                  </a:cubicBezTo>
                  <a:cubicBezTo>
                    <a:pt x="2125757" y="2379619"/>
                    <a:pt x="2096260" y="2303419"/>
                    <a:pt x="2070450" y="2269006"/>
                  </a:cubicBezTo>
                  <a:cubicBezTo>
                    <a:pt x="2044640" y="2234593"/>
                    <a:pt x="2021289" y="2260402"/>
                    <a:pt x="1945089" y="2202638"/>
                  </a:cubicBezTo>
                  <a:cubicBezTo>
                    <a:pt x="1868889" y="2144874"/>
                    <a:pt x="1773024" y="2049009"/>
                    <a:pt x="1613250" y="1922419"/>
                  </a:cubicBezTo>
                  <a:cubicBezTo>
                    <a:pt x="1453476" y="1795829"/>
                    <a:pt x="1164654" y="1577060"/>
                    <a:pt x="986444" y="1443096"/>
                  </a:cubicBezTo>
                  <a:cubicBezTo>
                    <a:pt x="808234" y="1309132"/>
                    <a:pt x="638627" y="1226787"/>
                    <a:pt x="543992" y="1118632"/>
                  </a:cubicBezTo>
                  <a:cubicBezTo>
                    <a:pt x="449357" y="1010477"/>
                    <a:pt x="426005" y="908467"/>
                    <a:pt x="418631" y="794167"/>
                  </a:cubicBezTo>
                  <a:cubicBezTo>
                    <a:pt x="411257" y="679867"/>
                    <a:pt x="500976" y="523780"/>
                    <a:pt x="499747" y="432832"/>
                  </a:cubicBezTo>
                  <a:cubicBezTo>
                    <a:pt x="498518" y="341884"/>
                    <a:pt x="459189" y="309929"/>
                    <a:pt x="411257" y="248477"/>
                  </a:cubicBezTo>
                  <a:cubicBezTo>
                    <a:pt x="363325" y="187025"/>
                    <a:pt x="274834" y="103451"/>
                    <a:pt x="212153" y="64122"/>
                  </a:cubicBezTo>
                  <a:cubicBezTo>
                    <a:pt x="149472" y="24793"/>
                    <a:pt x="70815" y="-23139"/>
                    <a:pt x="35173" y="12503"/>
                  </a:cubicBezTo>
                  <a:cubicBezTo>
                    <a:pt x="-469" y="48145"/>
                    <a:pt x="10592" y="177193"/>
                    <a:pt x="5676" y="285348"/>
                  </a:cubicBezTo>
                  <a:close/>
                </a:path>
              </a:pathLst>
            </a:custGeom>
            <a:noFill/>
            <a:ln>
              <a:solidFill>
                <a:srgbClr val="99FFD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0E8D7A2-EF02-4673-9F6B-F41C34B66036}"/>
                </a:ext>
              </a:extLst>
            </p:cNvPr>
            <p:cNvSpPr/>
            <p:nvPr/>
          </p:nvSpPr>
          <p:spPr>
            <a:xfrm>
              <a:off x="3982064" y="1408321"/>
              <a:ext cx="1592825" cy="3030944"/>
            </a:xfrm>
            <a:custGeom>
              <a:avLst/>
              <a:gdLst>
                <a:gd name="connsiteX0" fmla="*/ 47675 w 1625878"/>
                <a:gd name="connsiteY0" fmla="*/ 723964 h 3091080"/>
                <a:gd name="connsiteX1" fmla="*/ 209908 w 1625878"/>
                <a:gd name="connsiteY1" fmla="*/ 1240158 h 3091080"/>
                <a:gd name="connsiteX2" fmla="*/ 423759 w 1625878"/>
                <a:gd name="connsiteY2" fmla="*/ 1771099 h 3091080"/>
                <a:gd name="connsiteX3" fmla="*/ 512250 w 1625878"/>
                <a:gd name="connsiteY3" fmla="*/ 2117687 h 3091080"/>
                <a:gd name="connsiteX4" fmla="*/ 563869 w 1625878"/>
                <a:gd name="connsiteY4" fmla="*/ 2294667 h 3091080"/>
                <a:gd name="connsiteX5" fmla="*/ 762972 w 1625878"/>
                <a:gd name="connsiteY5" fmla="*/ 2375783 h 3091080"/>
                <a:gd name="connsiteX6" fmla="*/ 954701 w 1625878"/>
                <a:gd name="connsiteY6" fmla="*/ 2456899 h 3091080"/>
                <a:gd name="connsiteX7" fmla="*/ 1175927 w 1625878"/>
                <a:gd name="connsiteY7" fmla="*/ 2670751 h 3091080"/>
                <a:gd name="connsiteX8" fmla="*/ 1367656 w 1625878"/>
                <a:gd name="connsiteY8" fmla="*/ 3009964 h 3091080"/>
                <a:gd name="connsiteX9" fmla="*/ 1522514 w 1625878"/>
                <a:gd name="connsiteY9" fmla="*/ 3091080 h 3091080"/>
                <a:gd name="connsiteX10" fmla="*/ 1625753 w 1625878"/>
                <a:gd name="connsiteY10" fmla="*/ 3009964 h 3091080"/>
                <a:gd name="connsiteX11" fmla="*/ 1529888 w 1625878"/>
                <a:gd name="connsiteY11" fmla="*/ 2788738 h 3091080"/>
                <a:gd name="connsiteX12" fmla="*/ 1080063 w 1625878"/>
                <a:gd name="connsiteY12" fmla="*/ 2250422 h 3091080"/>
                <a:gd name="connsiteX13" fmla="*/ 821966 w 1625878"/>
                <a:gd name="connsiteY13" fmla="*/ 2095564 h 3091080"/>
                <a:gd name="connsiteX14" fmla="*/ 681856 w 1625878"/>
                <a:gd name="connsiteY14" fmla="*/ 1807970 h 3091080"/>
                <a:gd name="connsiteX15" fmla="*/ 386888 w 1625878"/>
                <a:gd name="connsiteY15" fmla="*/ 871448 h 3091080"/>
                <a:gd name="connsiteX16" fmla="*/ 283650 w 1625878"/>
                <a:gd name="connsiteY16" fmla="*/ 178274 h 3091080"/>
                <a:gd name="connsiteX17" fmla="*/ 224656 w 1625878"/>
                <a:gd name="connsiteY17" fmla="*/ 82409 h 3091080"/>
                <a:gd name="connsiteX18" fmla="*/ 121417 w 1625878"/>
                <a:gd name="connsiteY18" fmla="*/ 1293 h 3091080"/>
                <a:gd name="connsiteX19" fmla="*/ 3430 w 1625878"/>
                <a:gd name="connsiteY19" fmla="*/ 148777 h 3091080"/>
                <a:gd name="connsiteX20" fmla="*/ 47675 w 1625878"/>
                <a:gd name="connsiteY20" fmla="*/ 723964 h 309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5878" h="3091080">
                  <a:moveTo>
                    <a:pt x="47675" y="723964"/>
                  </a:moveTo>
                  <a:cubicBezTo>
                    <a:pt x="82088" y="905861"/>
                    <a:pt x="147227" y="1065636"/>
                    <a:pt x="209908" y="1240158"/>
                  </a:cubicBezTo>
                  <a:cubicBezTo>
                    <a:pt x="272589" y="1414681"/>
                    <a:pt x="373369" y="1624844"/>
                    <a:pt x="423759" y="1771099"/>
                  </a:cubicBezTo>
                  <a:cubicBezTo>
                    <a:pt x="474149" y="1917354"/>
                    <a:pt x="488898" y="2030426"/>
                    <a:pt x="512250" y="2117687"/>
                  </a:cubicBezTo>
                  <a:cubicBezTo>
                    <a:pt x="535602" y="2204948"/>
                    <a:pt x="522082" y="2251651"/>
                    <a:pt x="563869" y="2294667"/>
                  </a:cubicBezTo>
                  <a:cubicBezTo>
                    <a:pt x="605656" y="2337683"/>
                    <a:pt x="762972" y="2375783"/>
                    <a:pt x="762972" y="2375783"/>
                  </a:cubicBezTo>
                  <a:cubicBezTo>
                    <a:pt x="828111" y="2402822"/>
                    <a:pt x="885875" y="2407738"/>
                    <a:pt x="954701" y="2456899"/>
                  </a:cubicBezTo>
                  <a:cubicBezTo>
                    <a:pt x="1023527" y="2506060"/>
                    <a:pt x="1107101" y="2578574"/>
                    <a:pt x="1175927" y="2670751"/>
                  </a:cubicBezTo>
                  <a:cubicBezTo>
                    <a:pt x="1244753" y="2762928"/>
                    <a:pt x="1309892" y="2939909"/>
                    <a:pt x="1367656" y="3009964"/>
                  </a:cubicBezTo>
                  <a:cubicBezTo>
                    <a:pt x="1425420" y="3080019"/>
                    <a:pt x="1479498" y="3091080"/>
                    <a:pt x="1522514" y="3091080"/>
                  </a:cubicBezTo>
                  <a:cubicBezTo>
                    <a:pt x="1565530" y="3091080"/>
                    <a:pt x="1624524" y="3060354"/>
                    <a:pt x="1625753" y="3009964"/>
                  </a:cubicBezTo>
                  <a:cubicBezTo>
                    <a:pt x="1626982" y="2959574"/>
                    <a:pt x="1620836" y="2915328"/>
                    <a:pt x="1529888" y="2788738"/>
                  </a:cubicBezTo>
                  <a:cubicBezTo>
                    <a:pt x="1438940" y="2662148"/>
                    <a:pt x="1198050" y="2365951"/>
                    <a:pt x="1080063" y="2250422"/>
                  </a:cubicBezTo>
                  <a:cubicBezTo>
                    <a:pt x="962076" y="2134893"/>
                    <a:pt x="888334" y="2169306"/>
                    <a:pt x="821966" y="2095564"/>
                  </a:cubicBezTo>
                  <a:cubicBezTo>
                    <a:pt x="755598" y="2021822"/>
                    <a:pt x="754369" y="2011989"/>
                    <a:pt x="681856" y="1807970"/>
                  </a:cubicBezTo>
                  <a:cubicBezTo>
                    <a:pt x="609343" y="1603951"/>
                    <a:pt x="453256" y="1143064"/>
                    <a:pt x="386888" y="871448"/>
                  </a:cubicBezTo>
                  <a:cubicBezTo>
                    <a:pt x="320520" y="599832"/>
                    <a:pt x="310689" y="309780"/>
                    <a:pt x="283650" y="178274"/>
                  </a:cubicBezTo>
                  <a:cubicBezTo>
                    <a:pt x="256611" y="46767"/>
                    <a:pt x="251695" y="111906"/>
                    <a:pt x="224656" y="82409"/>
                  </a:cubicBezTo>
                  <a:cubicBezTo>
                    <a:pt x="197617" y="52912"/>
                    <a:pt x="158288" y="-9768"/>
                    <a:pt x="121417" y="1293"/>
                  </a:cubicBezTo>
                  <a:cubicBezTo>
                    <a:pt x="84546" y="12354"/>
                    <a:pt x="15720" y="30790"/>
                    <a:pt x="3430" y="148777"/>
                  </a:cubicBezTo>
                  <a:cubicBezTo>
                    <a:pt x="-8860" y="266764"/>
                    <a:pt x="13262" y="542067"/>
                    <a:pt x="47675" y="723964"/>
                  </a:cubicBezTo>
                  <a:close/>
                </a:path>
              </a:pathLst>
            </a:custGeom>
            <a:noFill/>
            <a:ln>
              <a:solidFill>
                <a:srgbClr val="FFA3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37BC940-B46D-4644-90B5-F95427B5E560}"/>
                </a:ext>
              </a:extLst>
            </p:cNvPr>
            <p:cNvSpPr/>
            <p:nvPr/>
          </p:nvSpPr>
          <p:spPr>
            <a:xfrm>
              <a:off x="4181167" y="2932973"/>
              <a:ext cx="951272" cy="1285066"/>
            </a:xfrm>
            <a:custGeom>
              <a:avLst/>
              <a:gdLst>
                <a:gd name="connsiteX0" fmla="*/ 20 w 996358"/>
                <a:gd name="connsiteY0" fmla="*/ 116370 h 1320624"/>
                <a:gd name="connsiteX1" fmla="*/ 103259 w 996358"/>
                <a:gd name="connsiteY1" fmla="*/ 389215 h 1320624"/>
                <a:gd name="connsiteX2" fmla="*/ 294988 w 996358"/>
                <a:gd name="connsiteY2" fmla="*/ 839041 h 1320624"/>
                <a:gd name="connsiteX3" fmla="*/ 368730 w 996358"/>
                <a:gd name="connsiteY3" fmla="*/ 1163505 h 1320624"/>
                <a:gd name="connsiteX4" fmla="*/ 479343 w 996358"/>
                <a:gd name="connsiteY4" fmla="*/ 1310989 h 1320624"/>
                <a:gd name="connsiteX5" fmla="*/ 700568 w 996358"/>
                <a:gd name="connsiteY5" fmla="*/ 1303615 h 1320624"/>
                <a:gd name="connsiteX6" fmla="*/ 870175 w 996358"/>
                <a:gd name="connsiteY6" fmla="*/ 1281492 h 1320624"/>
                <a:gd name="connsiteX7" fmla="*/ 966039 w 996358"/>
                <a:gd name="connsiteY7" fmla="*/ 1075015 h 1320624"/>
                <a:gd name="connsiteX8" fmla="*/ 988162 w 996358"/>
                <a:gd name="connsiteY8" fmla="*/ 802170 h 1320624"/>
                <a:gd name="connsiteX9" fmla="*/ 840678 w 996358"/>
                <a:gd name="connsiteY9" fmla="*/ 580944 h 1320624"/>
                <a:gd name="connsiteX10" fmla="*/ 530962 w 996358"/>
                <a:gd name="connsiteY10" fmla="*/ 285976 h 1320624"/>
                <a:gd name="connsiteX11" fmla="*/ 272865 w 996358"/>
                <a:gd name="connsiteY11" fmla="*/ 42628 h 1320624"/>
                <a:gd name="connsiteX12" fmla="*/ 95884 w 996358"/>
                <a:gd name="connsiteY12" fmla="*/ 5757 h 1320624"/>
                <a:gd name="connsiteX13" fmla="*/ 20 w 996358"/>
                <a:gd name="connsiteY13" fmla="*/ 116370 h 132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6358" h="1320624">
                  <a:moveTo>
                    <a:pt x="20" y="116370"/>
                  </a:moveTo>
                  <a:cubicBezTo>
                    <a:pt x="1249" y="180280"/>
                    <a:pt x="54098" y="268770"/>
                    <a:pt x="103259" y="389215"/>
                  </a:cubicBezTo>
                  <a:cubicBezTo>
                    <a:pt x="152420" y="509660"/>
                    <a:pt x="250743" y="709993"/>
                    <a:pt x="294988" y="839041"/>
                  </a:cubicBezTo>
                  <a:cubicBezTo>
                    <a:pt x="339233" y="968089"/>
                    <a:pt x="338004" y="1084847"/>
                    <a:pt x="368730" y="1163505"/>
                  </a:cubicBezTo>
                  <a:cubicBezTo>
                    <a:pt x="399456" y="1242163"/>
                    <a:pt x="424037" y="1287637"/>
                    <a:pt x="479343" y="1310989"/>
                  </a:cubicBezTo>
                  <a:cubicBezTo>
                    <a:pt x="534649" y="1334341"/>
                    <a:pt x="635429" y="1308531"/>
                    <a:pt x="700568" y="1303615"/>
                  </a:cubicBezTo>
                  <a:cubicBezTo>
                    <a:pt x="765707" y="1298699"/>
                    <a:pt x="825930" y="1319592"/>
                    <a:pt x="870175" y="1281492"/>
                  </a:cubicBezTo>
                  <a:cubicBezTo>
                    <a:pt x="914420" y="1243392"/>
                    <a:pt x="946375" y="1154902"/>
                    <a:pt x="966039" y="1075015"/>
                  </a:cubicBezTo>
                  <a:cubicBezTo>
                    <a:pt x="985703" y="995128"/>
                    <a:pt x="1009056" y="884515"/>
                    <a:pt x="988162" y="802170"/>
                  </a:cubicBezTo>
                  <a:cubicBezTo>
                    <a:pt x="967269" y="719825"/>
                    <a:pt x="916878" y="666976"/>
                    <a:pt x="840678" y="580944"/>
                  </a:cubicBezTo>
                  <a:cubicBezTo>
                    <a:pt x="764478" y="494912"/>
                    <a:pt x="530962" y="285976"/>
                    <a:pt x="530962" y="285976"/>
                  </a:cubicBezTo>
                  <a:cubicBezTo>
                    <a:pt x="436327" y="196257"/>
                    <a:pt x="345378" y="89331"/>
                    <a:pt x="272865" y="42628"/>
                  </a:cubicBezTo>
                  <a:cubicBezTo>
                    <a:pt x="200352" y="-4075"/>
                    <a:pt x="137671" y="-5304"/>
                    <a:pt x="95884" y="5757"/>
                  </a:cubicBezTo>
                  <a:cubicBezTo>
                    <a:pt x="54097" y="16818"/>
                    <a:pt x="-1209" y="52460"/>
                    <a:pt x="20" y="116370"/>
                  </a:cubicBezTo>
                  <a:close/>
                </a:path>
              </a:pathLst>
            </a:custGeom>
            <a:noFill/>
            <a:ln>
              <a:solidFill>
                <a:srgbClr val="A233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423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520C-6070-49E2-B459-CDB0BDCBA57E}" type="slidenum">
              <a:rPr lang="en-US">
                <a:solidFill>
                  <a:srgbClr val="001D38">
                    <a:tint val="75000"/>
                  </a:srgbClr>
                </a:solidFill>
              </a:rPr>
              <a:pPr/>
              <a:t>8</a:t>
            </a:fld>
            <a:endParaRPr lang="en-US" dirty="0">
              <a:solidFill>
                <a:srgbClr val="001D38">
                  <a:tint val="75000"/>
                </a:srgbClr>
              </a:solidFill>
            </a:endParaRPr>
          </a:p>
        </p:txBody>
      </p:sp>
      <p:sp>
        <p:nvSpPr>
          <p:cNvPr id="32" name="Title 40">
            <a:extLst>
              <a:ext uri="{FF2B5EF4-FFF2-40B4-BE49-F238E27FC236}">
                <a16:creationId xmlns:a16="http://schemas.microsoft.com/office/drawing/2014/main" id="{9311161E-CF8B-462F-9010-AC3DD02ECBCB}"/>
              </a:ext>
            </a:extLst>
          </p:cNvPr>
          <p:cNvSpPr txBox="1">
            <a:spLocks/>
          </p:cNvSpPr>
          <p:nvPr/>
        </p:nvSpPr>
        <p:spPr>
          <a:xfrm>
            <a:off x="457200" y="193956"/>
            <a:ext cx="8229600" cy="48736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US" sz="2400" dirty="0"/>
              <a:t>Principal Component Analysis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4069418-BA75-4CF7-9380-29525E0002C7}"/>
              </a:ext>
            </a:extLst>
          </p:cNvPr>
          <p:cNvGrpSpPr/>
          <p:nvPr/>
        </p:nvGrpSpPr>
        <p:grpSpPr>
          <a:xfrm>
            <a:off x="959718" y="834091"/>
            <a:ext cx="4978898" cy="5369485"/>
            <a:chOff x="1280030" y="835003"/>
            <a:chExt cx="4978898" cy="536948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9339557-8B59-4A61-9A44-15B62FC5D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0030" y="1151594"/>
              <a:ext cx="4978898" cy="5052894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D47CFDD-4842-4994-8A07-08F239EE4C2E}"/>
                </a:ext>
              </a:extLst>
            </p:cNvPr>
            <p:cNvSpPr/>
            <p:nvPr/>
          </p:nvSpPr>
          <p:spPr>
            <a:xfrm>
              <a:off x="3481831" y="835003"/>
              <a:ext cx="13393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AD53FA5-2AB0-4FD1-80EB-F5DCB8310AF3}"/>
                </a:ext>
              </a:extLst>
            </p:cNvPr>
            <p:cNvGrpSpPr/>
            <p:nvPr/>
          </p:nvGrpSpPr>
          <p:grpSpPr>
            <a:xfrm>
              <a:off x="5058501" y="1229456"/>
              <a:ext cx="1070650" cy="630522"/>
              <a:chOff x="3682774" y="1546338"/>
              <a:chExt cx="1070650" cy="630522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37E5C2D5-E1E0-4D78-9853-121D4AC63535}"/>
                  </a:ext>
                </a:extLst>
              </p:cNvPr>
              <p:cNvGrpSpPr/>
              <p:nvPr/>
            </p:nvGrpSpPr>
            <p:grpSpPr>
              <a:xfrm>
                <a:off x="3682774" y="1546338"/>
                <a:ext cx="889226" cy="573618"/>
                <a:chOff x="3680062" y="1324551"/>
                <a:chExt cx="889226" cy="573618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5F2F4F14-BEE1-431D-AE76-83568F71F22E}"/>
                    </a:ext>
                  </a:extLst>
                </p:cNvPr>
                <p:cNvSpPr/>
                <p:nvPr/>
              </p:nvSpPr>
              <p:spPr>
                <a:xfrm>
                  <a:off x="3820834" y="1582243"/>
                  <a:ext cx="128016" cy="128016"/>
                </a:xfrm>
                <a:prstGeom prst="ellipse">
                  <a:avLst/>
                </a:prstGeom>
                <a:solidFill>
                  <a:srgbClr val="9FD8FB"/>
                </a:solidFill>
                <a:ln>
                  <a:solidFill>
                    <a:srgbClr val="9FD8F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183775AC-15D4-4700-8B17-7AD670C77981}"/>
                    </a:ext>
                  </a:extLst>
                </p:cNvPr>
                <p:cNvSpPr/>
                <p:nvPr/>
              </p:nvSpPr>
              <p:spPr>
                <a:xfrm>
                  <a:off x="3820834" y="1770153"/>
                  <a:ext cx="128016" cy="128016"/>
                </a:xfrm>
                <a:prstGeom prst="ellipse">
                  <a:avLst/>
                </a:prstGeom>
                <a:solidFill>
                  <a:srgbClr val="47478D"/>
                </a:solidFill>
                <a:ln>
                  <a:solidFill>
                    <a:srgbClr val="47478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E213B389-5A5B-49DA-9775-BB2833935C0B}"/>
                    </a:ext>
                  </a:extLst>
                </p:cNvPr>
                <p:cNvSpPr txBox="1"/>
                <p:nvPr/>
              </p:nvSpPr>
              <p:spPr>
                <a:xfrm>
                  <a:off x="3880536" y="1534568"/>
                  <a:ext cx="68875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900" b="1" dirty="0">
                    <a:solidFill>
                      <a:srgbClr val="828282"/>
                    </a:solidFill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32C3C071-5930-4285-9F22-70CAF3BDB767}"/>
                    </a:ext>
                  </a:extLst>
                </p:cNvPr>
                <p:cNvSpPr/>
                <p:nvPr/>
              </p:nvSpPr>
              <p:spPr>
                <a:xfrm>
                  <a:off x="3680062" y="1324551"/>
                  <a:ext cx="806516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200" b="1" dirty="0">
                      <a:solidFill>
                        <a:srgbClr val="828282"/>
                      </a:solidFill>
                    </a:rPr>
                    <a:t>Group</a:t>
                  </a:r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A2EE895-1903-4D28-AF3E-26218C0878C2}"/>
                  </a:ext>
                </a:extLst>
              </p:cNvPr>
              <p:cNvGrpSpPr/>
              <p:nvPr/>
            </p:nvGrpSpPr>
            <p:grpSpPr>
              <a:xfrm>
                <a:off x="3906715" y="1761048"/>
                <a:ext cx="846709" cy="415812"/>
                <a:chOff x="903188" y="752629"/>
                <a:chExt cx="846709" cy="415812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680718FB-FA12-4E9D-B1FF-ADC0C4BC6549}"/>
                    </a:ext>
                  </a:extLst>
                </p:cNvPr>
                <p:cNvSpPr txBox="1"/>
                <p:nvPr/>
              </p:nvSpPr>
              <p:spPr>
                <a:xfrm>
                  <a:off x="908613" y="752629"/>
                  <a:ext cx="660319" cy="2308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solidFill>
                        <a:srgbClr val="828282"/>
                      </a:solidFill>
                    </a:rPr>
                    <a:t>Vehicle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5ACDE151-CC50-44AF-87D4-71152AF33B82}"/>
                    </a:ext>
                  </a:extLst>
                </p:cNvPr>
                <p:cNvSpPr txBox="1"/>
                <p:nvPr/>
              </p:nvSpPr>
              <p:spPr>
                <a:xfrm>
                  <a:off x="903188" y="937609"/>
                  <a:ext cx="846709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b="1" dirty="0">
                      <a:solidFill>
                        <a:srgbClr val="828282"/>
                      </a:solidFill>
                    </a:rPr>
                    <a:t>SLU-PP-332</a:t>
                  </a:r>
                </a:p>
              </p:txBody>
            </p:sp>
          </p:grp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6BC33D0-03D9-4063-9E05-1CFF1982CE3E}"/>
                </a:ext>
              </a:extLst>
            </p:cNvPr>
            <p:cNvSpPr/>
            <p:nvPr/>
          </p:nvSpPr>
          <p:spPr>
            <a:xfrm>
              <a:off x="2059619" y="3337968"/>
              <a:ext cx="2654424" cy="1669037"/>
            </a:xfrm>
            <a:custGeom>
              <a:avLst/>
              <a:gdLst>
                <a:gd name="connsiteX0" fmla="*/ 863851 w 2720950"/>
                <a:gd name="connsiteY0" fmla="*/ 115445 h 1689450"/>
                <a:gd name="connsiteX1" fmla="*/ 1707230 w 2720950"/>
                <a:gd name="connsiteY1" fmla="*/ 62179 h 1689450"/>
                <a:gd name="connsiteX2" fmla="*/ 2195502 w 2720950"/>
                <a:gd name="connsiteY2" fmla="*/ 36 h 1689450"/>
                <a:gd name="connsiteX3" fmla="*/ 2381933 w 2720950"/>
                <a:gd name="connsiteY3" fmla="*/ 71057 h 1689450"/>
                <a:gd name="connsiteX4" fmla="*/ 2683773 w 2720950"/>
                <a:gd name="connsiteY4" fmla="*/ 186467 h 1689450"/>
                <a:gd name="connsiteX5" fmla="*/ 2692651 w 2720950"/>
                <a:gd name="connsiteY5" fmla="*/ 346265 h 1689450"/>
                <a:gd name="connsiteX6" fmla="*/ 2470709 w 2720950"/>
                <a:gd name="connsiteY6" fmla="*/ 461674 h 1689450"/>
                <a:gd name="connsiteX7" fmla="*/ 1307735 w 2720950"/>
                <a:gd name="connsiteY7" fmla="*/ 1127500 h 1689450"/>
                <a:gd name="connsiteX8" fmla="*/ 890484 w 2720950"/>
                <a:gd name="connsiteY8" fmla="*/ 1589138 h 1689450"/>
                <a:gd name="connsiteX9" fmla="*/ 508744 w 2720950"/>
                <a:gd name="connsiteY9" fmla="*/ 1669037 h 1689450"/>
                <a:gd name="connsiteX10" fmla="*/ 109249 w 2720950"/>
                <a:gd name="connsiteY10" fmla="*/ 1677915 h 1689450"/>
                <a:gd name="connsiteX11" fmla="*/ 2717 w 2720950"/>
                <a:gd name="connsiteY11" fmla="*/ 1526995 h 1689450"/>
                <a:gd name="connsiteX12" fmla="*/ 29350 w 2720950"/>
                <a:gd name="connsiteY12" fmla="*/ 736882 h 1689450"/>
                <a:gd name="connsiteX13" fmla="*/ 2717 w 2720950"/>
                <a:gd name="connsiteY13" fmla="*/ 230855 h 1689450"/>
                <a:gd name="connsiteX14" fmla="*/ 82616 w 2720950"/>
                <a:gd name="connsiteY14" fmla="*/ 88812 h 1689450"/>
                <a:gd name="connsiteX15" fmla="*/ 269047 w 2720950"/>
                <a:gd name="connsiteY15" fmla="*/ 97690 h 1689450"/>
                <a:gd name="connsiteX16" fmla="*/ 863851 w 2720950"/>
                <a:gd name="connsiteY16" fmla="*/ 115445 h 168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20950" h="1689450">
                  <a:moveTo>
                    <a:pt x="863851" y="115445"/>
                  </a:moveTo>
                  <a:lnTo>
                    <a:pt x="1707230" y="62179"/>
                  </a:lnTo>
                  <a:cubicBezTo>
                    <a:pt x="1929172" y="42944"/>
                    <a:pt x="2083052" y="-1444"/>
                    <a:pt x="2195502" y="36"/>
                  </a:cubicBezTo>
                  <a:cubicBezTo>
                    <a:pt x="2307952" y="1516"/>
                    <a:pt x="2381933" y="71057"/>
                    <a:pt x="2381933" y="71057"/>
                  </a:cubicBezTo>
                  <a:cubicBezTo>
                    <a:pt x="2463311" y="102129"/>
                    <a:pt x="2631987" y="140599"/>
                    <a:pt x="2683773" y="186467"/>
                  </a:cubicBezTo>
                  <a:cubicBezTo>
                    <a:pt x="2735559" y="232335"/>
                    <a:pt x="2728162" y="300397"/>
                    <a:pt x="2692651" y="346265"/>
                  </a:cubicBezTo>
                  <a:cubicBezTo>
                    <a:pt x="2657140" y="392133"/>
                    <a:pt x="2470709" y="461674"/>
                    <a:pt x="2470709" y="461674"/>
                  </a:cubicBezTo>
                  <a:cubicBezTo>
                    <a:pt x="2239890" y="591880"/>
                    <a:pt x="1571106" y="939589"/>
                    <a:pt x="1307735" y="1127500"/>
                  </a:cubicBezTo>
                  <a:cubicBezTo>
                    <a:pt x="1044364" y="1315411"/>
                    <a:pt x="1023649" y="1498882"/>
                    <a:pt x="890484" y="1589138"/>
                  </a:cubicBezTo>
                  <a:cubicBezTo>
                    <a:pt x="757319" y="1679394"/>
                    <a:pt x="638950" y="1654241"/>
                    <a:pt x="508744" y="1669037"/>
                  </a:cubicBezTo>
                  <a:cubicBezTo>
                    <a:pt x="378538" y="1683833"/>
                    <a:pt x="193587" y="1701589"/>
                    <a:pt x="109249" y="1677915"/>
                  </a:cubicBezTo>
                  <a:cubicBezTo>
                    <a:pt x="24911" y="1654241"/>
                    <a:pt x="16034" y="1683834"/>
                    <a:pt x="2717" y="1526995"/>
                  </a:cubicBezTo>
                  <a:cubicBezTo>
                    <a:pt x="-10600" y="1370156"/>
                    <a:pt x="29350" y="952905"/>
                    <a:pt x="29350" y="736882"/>
                  </a:cubicBezTo>
                  <a:cubicBezTo>
                    <a:pt x="29350" y="520859"/>
                    <a:pt x="-6161" y="338867"/>
                    <a:pt x="2717" y="230855"/>
                  </a:cubicBezTo>
                  <a:cubicBezTo>
                    <a:pt x="11595" y="122843"/>
                    <a:pt x="38228" y="111006"/>
                    <a:pt x="82616" y="88812"/>
                  </a:cubicBezTo>
                  <a:cubicBezTo>
                    <a:pt x="127004" y="66618"/>
                    <a:pt x="269047" y="97690"/>
                    <a:pt x="269047" y="97690"/>
                  </a:cubicBezTo>
                  <a:lnTo>
                    <a:pt x="863851" y="115445"/>
                  </a:lnTo>
                  <a:close/>
                </a:path>
              </a:pathLst>
            </a:custGeom>
            <a:noFill/>
            <a:ln>
              <a:solidFill>
                <a:srgbClr val="9FD8F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30FE5A8-7653-4D29-A27D-2415230FE6E3}"/>
                </a:ext>
              </a:extLst>
            </p:cNvPr>
            <p:cNvSpPr/>
            <p:nvPr/>
          </p:nvSpPr>
          <p:spPr>
            <a:xfrm>
              <a:off x="3391785" y="1439473"/>
              <a:ext cx="2575451" cy="4110722"/>
            </a:xfrm>
            <a:custGeom>
              <a:avLst/>
              <a:gdLst>
                <a:gd name="connsiteX0" fmla="*/ 564163 w 2722546"/>
                <a:gd name="connsiteY0" fmla="*/ 508599 h 4238668"/>
                <a:gd name="connsiteX1" fmla="*/ 510897 w 2722546"/>
                <a:gd name="connsiteY1" fmla="*/ 1422999 h 4238668"/>
                <a:gd name="connsiteX2" fmla="*/ 235690 w 2722546"/>
                <a:gd name="connsiteY2" fmla="*/ 1920148 h 4238668"/>
                <a:gd name="connsiteX3" fmla="*/ 22626 w 2722546"/>
                <a:gd name="connsiteY3" fmla="*/ 2301888 h 4238668"/>
                <a:gd name="connsiteX4" fmla="*/ 49259 w 2722546"/>
                <a:gd name="connsiteY4" fmla="*/ 2470564 h 4238668"/>
                <a:gd name="connsiteX5" fmla="*/ 404365 w 2722546"/>
                <a:gd name="connsiteY5" fmla="*/ 2648117 h 4238668"/>
                <a:gd name="connsiteX6" fmla="*/ 1079068 w 2722546"/>
                <a:gd name="connsiteY6" fmla="*/ 2923325 h 4238668"/>
                <a:gd name="connsiteX7" fmla="*/ 1807037 w 2722546"/>
                <a:gd name="connsiteY7" fmla="*/ 3606905 h 4238668"/>
                <a:gd name="connsiteX8" fmla="*/ 2037857 w 2722546"/>
                <a:gd name="connsiteY8" fmla="*/ 3926502 h 4238668"/>
                <a:gd name="connsiteX9" fmla="*/ 2250921 w 2722546"/>
                <a:gd name="connsiteY9" fmla="*/ 4121810 h 4238668"/>
                <a:gd name="connsiteX10" fmla="*/ 2472862 w 2722546"/>
                <a:gd name="connsiteY10" fmla="*/ 4219465 h 4238668"/>
                <a:gd name="connsiteX11" fmla="*/ 2668171 w 2722546"/>
                <a:gd name="connsiteY11" fmla="*/ 4228342 h 4238668"/>
                <a:gd name="connsiteX12" fmla="*/ 2721437 w 2722546"/>
                <a:gd name="connsiteY12" fmla="*/ 4104055 h 4238668"/>
                <a:gd name="connsiteX13" fmla="*/ 2632661 w 2722546"/>
                <a:gd name="connsiteY13" fmla="*/ 3953135 h 4238668"/>
                <a:gd name="connsiteX14" fmla="*/ 2490618 w 2722546"/>
                <a:gd name="connsiteY14" fmla="*/ 3766704 h 4238668"/>
                <a:gd name="connsiteX15" fmla="*/ 2277554 w 2722546"/>
                <a:gd name="connsiteY15" fmla="*/ 3500373 h 4238668"/>
                <a:gd name="connsiteX16" fmla="*/ 2002346 w 2722546"/>
                <a:gd name="connsiteY16" fmla="*/ 2985469 h 4238668"/>
                <a:gd name="connsiteX17" fmla="*/ 1736016 w 2722546"/>
                <a:gd name="connsiteY17" fmla="*/ 2399542 h 4238668"/>
                <a:gd name="connsiteX18" fmla="*/ 1593973 w 2722546"/>
                <a:gd name="connsiteY18" fmla="*/ 2044436 h 4238668"/>
                <a:gd name="connsiteX19" fmla="*/ 1496319 w 2722546"/>
                <a:gd name="connsiteY19" fmla="*/ 1449632 h 4238668"/>
                <a:gd name="connsiteX20" fmla="*/ 1105701 w 2722546"/>
                <a:gd name="connsiteY20" fmla="*/ 331045 h 4238668"/>
                <a:gd name="connsiteX21" fmla="*/ 919270 w 2722546"/>
                <a:gd name="connsiteY21" fmla="*/ 55838 h 4238668"/>
                <a:gd name="connsiteX22" fmla="*/ 750594 w 2722546"/>
                <a:gd name="connsiteY22" fmla="*/ 2572 h 4238668"/>
                <a:gd name="connsiteX23" fmla="*/ 635185 w 2722546"/>
                <a:gd name="connsiteY23" fmla="*/ 100226 h 4238668"/>
                <a:gd name="connsiteX24" fmla="*/ 564163 w 2722546"/>
                <a:gd name="connsiteY24" fmla="*/ 508599 h 42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22546" h="4238668">
                  <a:moveTo>
                    <a:pt x="564163" y="508599"/>
                  </a:moveTo>
                  <a:cubicBezTo>
                    <a:pt x="543448" y="729061"/>
                    <a:pt x="565642" y="1187741"/>
                    <a:pt x="510897" y="1422999"/>
                  </a:cubicBezTo>
                  <a:cubicBezTo>
                    <a:pt x="456152" y="1658257"/>
                    <a:pt x="235690" y="1920148"/>
                    <a:pt x="235690" y="1920148"/>
                  </a:cubicBezTo>
                  <a:cubicBezTo>
                    <a:pt x="154311" y="2066630"/>
                    <a:pt x="53698" y="2210152"/>
                    <a:pt x="22626" y="2301888"/>
                  </a:cubicBezTo>
                  <a:cubicBezTo>
                    <a:pt x="-8446" y="2393624"/>
                    <a:pt x="-14364" y="2412859"/>
                    <a:pt x="49259" y="2470564"/>
                  </a:cubicBezTo>
                  <a:cubicBezTo>
                    <a:pt x="112882" y="2528269"/>
                    <a:pt x="232730" y="2572657"/>
                    <a:pt x="404365" y="2648117"/>
                  </a:cubicBezTo>
                  <a:cubicBezTo>
                    <a:pt x="576000" y="2723577"/>
                    <a:pt x="845289" y="2763527"/>
                    <a:pt x="1079068" y="2923325"/>
                  </a:cubicBezTo>
                  <a:cubicBezTo>
                    <a:pt x="1312847" y="3083123"/>
                    <a:pt x="1647239" y="3439709"/>
                    <a:pt x="1807037" y="3606905"/>
                  </a:cubicBezTo>
                  <a:cubicBezTo>
                    <a:pt x="1966835" y="3774101"/>
                    <a:pt x="1963876" y="3840685"/>
                    <a:pt x="2037857" y="3926502"/>
                  </a:cubicBezTo>
                  <a:cubicBezTo>
                    <a:pt x="2111838" y="4012320"/>
                    <a:pt x="2178420" y="4072983"/>
                    <a:pt x="2250921" y="4121810"/>
                  </a:cubicBezTo>
                  <a:cubicBezTo>
                    <a:pt x="2323422" y="4170637"/>
                    <a:pt x="2403320" y="4201710"/>
                    <a:pt x="2472862" y="4219465"/>
                  </a:cubicBezTo>
                  <a:cubicBezTo>
                    <a:pt x="2542404" y="4237220"/>
                    <a:pt x="2626742" y="4247577"/>
                    <a:pt x="2668171" y="4228342"/>
                  </a:cubicBezTo>
                  <a:cubicBezTo>
                    <a:pt x="2709600" y="4209107"/>
                    <a:pt x="2727355" y="4149923"/>
                    <a:pt x="2721437" y="4104055"/>
                  </a:cubicBezTo>
                  <a:cubicBezTo>
                    <a:pt x="2715519" y="4058187"/>
                    <a:pt x="2671131" y="4009360"/>
                    <a:pt x="2632661" y="3953135"/>
                  </a:cubicBezTo>
                  <a:cubicBezTo>
                    <a:pt x="2594191" y="3896910"/>
                    <a:pt x="2549803" y="3842164"/>
                    <a:pt x="2490618" y="3766704"/>
                  </a:cubicBezTo>
                  <a:cubicBezTo>
                    <a:pt x="2431433" y="3691244"/>
                    <a:pt x="2358933" y="3630579"/>
                    <a:pt x="2277554" y="3500373"/>
                  </a:cubicBezTo>
                  <a:cubicBezTo>
                    <a:pt x="2196175" y="3370167"/>
                    <a:pt x="2092602" y="3168941"/>
                    <a:pt x="2002346" y="2985469"/>
                  </a:cubicBezTo>
                  <a:cubicBezTo>
                    <a:pt x="1912090" y="2801997"/>
                    <a:pt x="1804078" y="2556381"/>
                    <a:pt x="1736016" y="2399542"/>
                  </a:cubicBezTo>
                  <a:cubicBezTo>
                    <a:pt x="1667954" y="2242703"/>
                    <a:pt x="1633922" y="2202754"/>
                    <a:pt x="1593973" y="2044436"/>
                  </a:cubicBezTo>
                  <a:cubicBezTo>
                    <a:pt x="1554024" y="1886118"/>
                    <a:pt x="1577698" y="1735197"/>
                    <a:pt x="1496319" y="1449632"/>
                  </a:cubicBezTo>
                  <a:cubicBezTo>
                    <a:pt x="1414940" y="1164067"/>
                    <a:pt x="1201876" y="563344"/>
                    <a:pt x="1105701" y="331045"/>
                  </a:cubicBezTo>
                  <a:cubicBezTo>
                    <a:pt x="1009526" y="98746"/>
                    <a:pt x="978455" y="110584"/>
                    <a:pt x="919270" y="55838"/>
                  </a:cubicBezTo>
                  <a:cubicBezTo>
                    <a:pt x="860085" y="1092"/>
                    <a:pt x="797942" y="-4826"/>
                    <a:pt x="750594" y="2572"/>
                  </a:cubicBezTo>
                  <a:cubicBezTo>
                    <a:pt x="703246" y="9970"/>
                    <a:pt x="667736" y="15888"/>
                    <a:pt x="635185" y="100226"/>
                  </a:cubicBezTo>
                  <a:cubicBezTo>
                    <a:pt x="602634" y="184564"/>
                    <a:pt x="584878" y="288137"/>
                    <a:pt x="564163" y="508599"/>
                  </a:cubicBezTo>
                  <a:close/>
                </a:path>
              </a:pathLst>
            </a:custGeom>
            <a:noFill/>
            <a:ln>
              <a:solidFill>
                <a:srgbClr val="47478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3319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701378" y="6396746"/>
            <a:ext cx="2133600" cy="365125"/>
          </a:xfrm>
        </p:spPr>
        <p:txBody>
          <a:bodyPr/>
          <a:lstStyle/>
          <a:p>
            <a:fld id="{0D62520C-6070-49E2-B459-CDB0BDCBA57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E37134E8-AC7D-474B-B55D-F0DFA44F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918" y="-31085"/>
            <a:ext cx="8132318" cy="487362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Differences in Carbohydrates and Energy Metabolites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AE3280-7A40-43D7-8145-CB771282713D}"/>
              </a:ext>
            </a:extLst>
          </p:cNvPr>
          <p:cNvGrpSpPr/>
          <p:nvPr/>
        </p:nvGrpSpPr>
        <p:grpSpPr>
          <a:xfrm>
            <a:off x="0" y="456277"/>
            <a:ext cx="9206796" cy="5961498"/>
            <a:chOff x="0" y="456277"/>
            <a:chExt cx="9206796" cy="596149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AF37B61-CF72-451A-8279-6851833E5DAD}"/>
                </a:ext>
              </a:extLst>
            </p:cNvPr>
            <p:cNvSpPr/>
            <p:nvPr/>
          </p:nvSpPr>
          <p:spPr>
            <a:xfrm>
              <a:off x="2083777" y="456277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D0F3BE-942C-47E4-965F-7BD2D3F54172}"/>
                </a:ext>
              </a:extLst>
            </p:cNvPr>
            <p:cNvSpPr/>
            <p:nvPr/>
          </p:nvSpPr>
          <p:spPr>
            <a:xfrm>
              <a:off x="685203" y="3690381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F0CB183-0648-49E7-8BCE-EBB566C7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5" y="4043661"/>
              <a:ext cx="2482283" cy="10812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E2E98F-367C-4942-8E07-A39724075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809557"/>
              <a:ext cx="5968467" cy="270870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4AB55F9-3C2F-4A2D-878C-0DA887C23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32620" y="588176"/>
              <a:ext cx="2836451" cy="323777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558A140-B910-47E4-8591-75B948009572}"/>
                </a:ext>
              </a:extLst>
            </p:cNvPr>
            <p:cNvSpPr/>
            <p:nvPr/>
          </p:nvSpPr>
          <p:spPr>
            <a:xfrm>
              <a:off x="7260387" y="6048443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Heart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4735EB9-7BC5-456F-BFCF-AF40B0E446C8}"/>
                </a:ext>
              </a:extLst>
            </p:cNvPr>
            <p:cNvSpPr/>
            <p:nvPr/>
          </p:nvSpPr>
          <p:spPr>
            <a:xfrm>
              <a:off x="3657849" y="6044153"/>
              <a:ext cx="10155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Muscle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2140AE1-5FDF-4B00-9B9E-926D6578E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01674" y="3825947"/>
              <a:ext cx="3128749" cy="223153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60EFFC9-9EA8-4429-9C4A-E07F33CC3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44889" y="3936581"/>
              <a:ext cx="3561907" cy="22244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741276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New Master">
  <a:themeElements>
    <a:clrScheme name="Metabolon 2020 3">
      <a:dk1>
        <a:srgbClr val="001D38"/>
      </a:dk1>
      <a:lt1>
        <a:srgbClr val="FFFFFF"/>
      </a:lt1>
      <a:dk2>
        <a:srgbClr val="001D37"/>
      </a:dk2>
      <a:lt2>
        <a:srgbClr val="F1FAFB"/>
      </a:lt2>
      <a:accent1>
        <a:srgbClr val="001D37"/>
      </a:accent1>
      <a:accent2>
        <a:srgbClr val="28496E"/>
      </a:accent2>
      <a:accent3>
        <a:srgbClr val="FF4F57"/>
      </a:accent3>
      <a:accent4>
        <a:srgbClr val="855DA3"/>
      </a:accent4>
      <a:accent5>
        <a:srgbClr val="FCA750"/>
      </a:accent5>
      <a:accent6>
        <a:srgbClr val="D3DEE6"/>
      </a:accent6>
      <a:hlink>
        <a:srgbClr val="FF4F57"/>
      </a:hlink>
      <a:folHlink>
        <a:srgbClr val="2849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Metabolon-2020-Corporate</Template>
  <TotalTime>3056</TotalTime>
  <Words>338</Words>
  <Application>Microsoft Office PowerPoint</Application>
  <PresentationFormat>On-screen Show (4:3)</PresentationFormat>
  <Paragraphs>137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Montserrat</vt:lpstr>
      <vt:lpstr>New Master</vt:lpstr>
      <vt:lpstr>PowerPoint Presentation</vt:lpstr>
      <vt:lpstr>Study Overview</vt:lpstr>
      <vt:lpstr>Statistical Summary (Heart)</vt:lpstr>
      <vt:lpstr>Statistical Summary (Skeletal Muscle)</vt:lpstr>
      <vt:lpstr>Data Display</vt:lpstr>
      <vt:lpstr>Data Display</vt:lpstr>
      <vt:lpstr>PowerPoint Presentation</vt:lpstr>
      <vt:lpstr>PowerPoint Presentation</vt:lpstr>
      <vt:lpstr>Differences in Carbohydrates and Energy Metabolites</vt:lpstr>
      <vt:lpstr>Differences Histidine and Lysine Metabolism</vt:lpstr>
      <vt:lpstr>Differences in Arginine &amp; Polyamine Metabolites</vt:lpstr>
      <vt:lpstr>PowerPoint Presentation</vt:lpstr>
      <vt:lpstr>PowerPoint Presentation</vt:lpstr>
      <vt:lpstr>Differences in Oxidative Stress Metabolites</vt:lpstr>
      <vt:lpstr>PowerPoint Presentation</vt:lpstr>
    </vt:vector>
  </TitlesOfParts>
  <Manager/>
  <Company>Metabolon,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kboyd</dc:creator>
  <cp:keywords/>
  <dc:description/>
  <cp:lastModifiedBy>James Sollome</cp:lastModifiedBy>
  <cp:revision>161</cp:revision>
  <dcterms:created xsi:type="dcterms:W3CDTF">2012-12-17T15:48:44Z</dcterms:created>
  <dcterms:modified xsi:type="dcterms:W3CDTF">2021-01-29T22:54:52Z</dcterms:modified>
  <cp:category/>
</cp:coreProperties>
</file>